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6"/>
  </p:notesMasterIdLst>
  <p:handoutMasterIdLst>
    <p:handoutMasterId r:id="rId27"/>
  </p:handoutMasterIdLst>
  <p:sldIdLst>
    <p:sldId id="338" r:id="rId5"/>
    <p:sldId id="447" r:id="rId6"/>
    <p:sldId id="448" r:id="rId7"/>
    <p:sldId id="450" r:id="rId8"/>
    <p:sldId id="375" r:id="rId9"/>
    <p:sldId id="437" r:id="rId10"/>
    <p:sldId id="449" r:id="rId11"/>
    <p:sldId id="454" r:id="rId12"/>
    <p:sldId id="452" r:id="rId13"/>
    <p:sldId id="442" r:id="rId14"/>
    <p:sldId id="453" r:id="rId15"/>
    <p:sldId id="458" r:id="rId16"/>
    <p:sldId id="455" r:id="rId17"/>
    <p:sldId id="457" r:id="rId18"/>
    <p:sldId id="456" r:id="rId19"/>
    <p:sldId id="459" r:id="rId20"/>
    <p:sldId id="435" r:id="rId21"/>
    <p:sldId id="440" r:id="rId22"/>
    <p:sldId id="438" r:id="rId23"/>
    <p:sldId id="441" r:id="rId24"/>
    <p:sldId id="446" r:id="rId25"/>
  </p:sldIdLst>
  <p:sldSz cx="10160000" cy="5715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92C82"/>
    <a:srgbClr val="58595B"/>
    <a:srgbClr val="CDACE6"/>
    <a:srgbClr val="4A2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63293" autoAdjust="0"/>
  </p:normalViewPr>
  <p:slideViewPr>
    <p:cSldViewPr>
      <p:cViewPr varScale="1">
        <p:scale>
          <a:sx n="50" d="100"/>
          <a:sy n="50" d="100"/>
        </p:scale>
        <p:origin x="1564" y="40"/>
      </p:cViewPr>
      <p:guideLst>
        <p:guide orient="horz" pos="1800"/>
        <p:guide pos="32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07" tIns="46654" rIns="93307" bIns="46654" rtlCol="0"/>
          <a:lstStyle>
            <a:lvl1pPr algn="l">
              <a:defRPr sz="1200"/>
            </a:lvl1pPr>
          </a:lstStyle>
          <a:p>
            <a:endParaRPr lang="en-US"/>
          </a:p>
        </p:txBody>
      </p:sp>
      <p:sp>
        <p:nvSpPr>
          <p:cNvPr id="3" name="Date Placeholder 2"/>
          <p:cNvSpPr>
            <a:spLocks noGrp="1"/>
          </p:cNvSpPr>
          <p:nvPr>
            <p:ph type="dt" sz="quarter" idx="1"/>
          </p:nvPr>
        </p:nvSpPr>
        <p:spPr>
          <a:xfrm>
            <a:off x="3978131" y="0"/>
            <a:ext cx="3043344" cy="465455"/>
          </a:xfrm>
          <a:prstGeom prst="rect">
            <a:avLst/>
          </a:prstGeom>
        </p:spPr>
        <p:txBody>
          <a:bodyPr vert="horz" lIns="93307" tIns="46654" rIns="93307" bIns="46654" rtlCol="0"/>
          <a:lstStyle>
            <a:lvl1pPr algn="r">
              <a:defRPr sz="1200"/>
            </a:lvl1pPr>
          </a:lstStyle>
          <a:p>
            <a:fld id="{04CD4C4A-82B8-4A1E-91E6-59EB63F0A9ED}" type="datetimeFigureOut">
              <a:rPr lang="en-US" smtClean="0"/>
              <a:pPr/>
              <a:t>3/29/2023</a:t>
            </a:fld>
            <a:endParaRPr lang="en-US"/>
          </a:p>
        </p:txBody>
      </p:sp>
      <p:sp>
        <p:nvSpPr>
          <p:cNvPr id="4" name="Footer Placeholder 3"/>
          <p:cNvSpPr>
            <a:spLocks noGrp="1"/>
          </p:cNvSpPr>
          <p:nvPr>
            <p:ph type="ftr" sz="quarter" idx="2"/>
          </p:nvPr>
        </p:nvSpPr>
        <p:spPr>
          <a:xfrm>
            <a:off x="0" y="8842030"/>
            <a:ext cx="3043344" cy="465455"/>
          </a:xfrm>
          <a:prstGeom prst="rect">
            <a:avLst/>
          </a:prstGeom>
        </p:spPr>
        <p:txBody>
          <a:bodyPr vert="horz" lIns="93307" tIns="46654" rIns="93307" bIns="46654" rtlCol="0" anchor="b"/>
          <a:lstStyle>
            <a:lvl1pPr algn="l">
              <a:defRPr sz="1200"/>
            </a:lvl1pPr>
          </a:lstStyle>
          <a:p>
            <a:endParaRPr lang="en-US"/>
          </a:p>
        </p:txBody>
      </p:sp>
      <p:sp>
        <p:nvSpPr>
          <p:cNvPr id="5" name="Slide Number Placeholder 4"/>
          <p:cNvSpPr>
            <a:spLocks noGrp="1"/>
          </p:cNvSpPr>
          <p:nvPr>
            <p:ph type="sldNum" sz="quarter" idx="3"/>
          </p:nvPr>
        </p:nvSpPr>
        <p:spPr>
          <a:xfrm>
            <a:off x="3978131" y="8842030"/>
            <a:ext cx="3043344" cy="465455"/>
          </a:xfrm>
          <a:prstGeom prst="rect">
            <a:avLst/>
          </a:prstGeom>
        </p:spPr>
        <p:txBody>
          <a:bodyPr vert="horz" lIns="93307" tIns="46654" rIns="93307" bIns="46654" rtlCol="0" anchor="b"/>
          <a:lstStyle>
            <a:lvl1pPr algn="r">
              <a:defRPr sz="1200"/>
            </a:lvl1pPr>
          </a:lstStyle>
          <a:p>
            <a:fld id="{32EAA653-204F-402F-B095-B5BBDE44312F}" type="slidenum">
              <a:rPr lang="en-US" smtClean="0"/>
              <a:pPr/>
              <a:t>‹#›</a:t>
            </a:fld>
            <a:endParaRPr lang="en-US"/>
          </a:p>
        </p:txBody>
      </p:sp>
    </p:spTree>
    <p:extLst>
      <p:ext uri="{BB962C8B-B14F-4D97-AF65-F5344CB8AC3E}">
        <p14:creationId xmlns:p14="http://schemas.microsoft.com/office/powerpoint/2010/main" val="265158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4"/>
          </a:xfrm>
          <a:prstGeom prst="rect">
            <a:avLst/>
          </a:prstGeom>
        </p:spPr>
        <p:txBody>
          <a:bodyPr vert="horz" lIns="91568" tIns="45784" rIns="91568" bIns="45784" rtlCol="0"/>
          <a:lstStyle>
            <a:lvl1pPr algn="l">
              <a:defRPr sz="1200"/>
            </a:lvl1pPr>
          </a:lstStyle>
          <a:p>
            <a:endParaRPr lang="en-US"/>
          </a:p>
        </p:txBody>
      </p:sp>
      <p:sp>
        <p:nvSpPr>
          <p:cNvPr id="3" name="Date Placeholder 2"/>
          <p:cNvSpPr>
            <a:spLocks noGrp="1"/>
          </p:cNvSpPr>
          <p:nvPr>
            <p:ph type="dt" idx="1"/>
          </p:nvPr>
        </p:nvSpPr>
        <p:spPr>
          <a:xfrm>
            <a:off x="3977532" y="0"/>
            <a:ext cx="3043979" cy="465774"/>
          </a:xfrm>
          <a:prstGeom prst="rect">
            <a:avLst/>
          </a:prstGeom>
        </p:spPr>
        <p:txBody>
          <a:bodyPr vert="horz" lIns="91568" tIns="45784" rIns="91568" bIns="45784" rtlCol="0"/>
          <a:lstStyle>
            <a:lvl1pPr algn="r">
              <a:defRPr sz="1200"/>
            </a:lvl1pPr>
          </a:lstStyle>
          <a:p>
            <a:fld id="{D3EFBC8E-D692-47B4-AB8A-C6571BB7E244}" type="datetimeFigureOut">
              <a:rPr lang="en-US" smtClean="0"/>
              <a:pPr/>
              <a:t>3/29/2023</a:t>
            </a:fld>
            <a:endParaRPr lang="en-US"/>
          </a:p>
        </p:txBody>
      </p:sp>
      <p:sp>
        <p:nvSpPr>
          <p:cNvPr id="4" name="Slide Image Placeholder 3"/>
          <p:cNvSpPr>
            <a:spLocks noGrp="1" noRot="1" noChangeAspect="1"/>
          </p:cNvSpPr>
          <p:nvPr>
            <p:ph type="sldImg" idx="2"/>
          </p:nvPr>
        </p:nvSpPr>
        <p:spPr>
          <a:xfrm>
            <a:off x="407988" y="696913"/>
            <a:ext cx="6207125" cy="3492500"/>
          </a:xfrm>
          <a:prstGeom prst="rect">
            <a:avLst/>
          </a:prstGeom>
          <a:noFill/>
          <a:ln w="12700">
            <a:solidFill>
              <a:prstClr val="black"/>
            </a:solidFill>
          </a:ln>
        </p:spPr>
        <p:txBody>
          <a:bodyPr vert="horz" lIns="91568" tIns="45784" rIns="91568" bIns="45784" rtlCol="0" anchor="ctr"/>
          <a:lstStyle/>
          <a:p>
            <a:endParaRPr lang="en-US"/>
          </a:p>
        </p:txBody>
      </p:sp>
      <p:sp>
        <p:nvSpPr>
          <p:cNvPr id="5" name="Notes Placeholder 4"/>
          <p:cNvSpPr>
            <a:spLocks noGrp="1"/>
          </p:cNvSpPr>
          <p:nvPr>
            <p:ph type="body" sz="quarter" idx="3"/>
          </p:nvPr>
        </p:nvSpPr>
        <p:spPr>
          <a:xfrm>
            <a:off x="702947" y="4422459"/>
            <a:ext cx="5617207" cy="4188778"/>
          </a:xfrm>
          <a:prstGeom prst="rect">
            <a:avLst/>
          </a:prstGeom>
        </p:spPr>
        <p:txBody>
          <a:bodyPr vert="horz" lIns="91568" tIns="45784" rIns="91568" bIns="457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1738"/>
            <a:ext cx="3043979" cy="465774"/>
          </a:xfrm>
          <a:prstGeom prst="rect">
            <a:avLst/>
          </a:prstGeom>
        </p:spPr>
        <p:txBody>
          <a:bodyPr vert="horz" lIns="91568" tIns="45784" rIns="91568" bIns="45784" rtlCol="0" anchor="b"/>
          <a:lstStyle>
            <a:lvl1pPr algn="l">
              <a:defRPr sz="1200"/>
            </a:lvl1pPr>
          </a:lstStyle>
          <a:p>
            <a:endParaRPr lang="en-US"/>
          </a:p>
        </p:txBody>
      </p:sp>
      <p:sp>
        <p:nvSpPr>
          <p:cNvPr id="7" name="Slide Number Placeholder 6"/>
          <p:cNvSpPr>
            <a:spLocks noGrp="1"/>
          </p:cNvSpPr>
          <p:nvPr>
            <p:ph type="sldNum" sz="quarter" idx="5"/>
          </p:nvPr>
        </p:nvSpPr>
        <p:spPr>
          <a:xfrm>
            <a:off x="3977532" y="8841738"/>
            <a:ext cx="3043979" cy="465774"/>
          </a:xfrm>
          <a:prstGeom prst="rect">
            <a:avLst/>
          </a:prstGeom>
        </p:spPr>
        <p:txBody>
          <a:bodyPr vert="horz" lIns="91568" tIns="45784" rIns="91568" bIns="45784" rtlCol="0" anchor="b"/>
          <a:lstStyle>
            <a:lvl1pPr algn="r">
              <a:defRPr sz="1200"/>
            </a:lvl1pPr>
          </a:lstStyle>
          <a:p>
            <a:fld id="{AC9198CF-BB0A-4861-ABF3-2E9707ED7B60}" type="slidenum">
              <a:rPr lang="en-US" smtClean="0"/>
              <a:pPr/>
              <a:t>‹#›</a:t>
            </a:fld>
            <a:endParaRPr lang="en-US"/>
          </a:p>
        </p:txBody>
      </p:sp>
    </p:spTree>
    <p:extLst>
      <p:ext uri="{BB962C8B-B14F-4D97-AF65-F5344CB8AC3E}">
        <p14:creationId xmlns:p14="http://schemas.microsoft.com/office/powerpoint/2010/main" val="181703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incetonreview.com/academic-tutoring/subjects"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princetonreview.com/college-advice/extracurriculars" TargetMode="External"/><Relationship Id="rId5" Type="http://schemas.openxmlformats.org/officeDocument/2006/relationships/hyperlink" Target="https://www.princetonreview.com/college-advice/letter-of-recommendation" TargetMode="External"/><Relationship Id="rId4" Type="http://schemas.openxmlformats.org/officeDocument/2006/relationships/hyperlink" Target="https://www.princetonreview.com/college/sat-test-pre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My name is Kat Everard and I am the Regional Director of Admissions in Southern California for TCU. </a:t>
            </a:r>
          </a:p>
          <a:p>
            <a:endParaRPr lang="en-US" sz="1050" dirty="0"/>
          </a:p>
          <a:p>
            <a:r>
              <a:rPr lang="en-US" sz="1050" dirty="0"/>
              <a:t>For the next hour, I’ll give you some insight on the college admissions process, how we evaluate essays, and give you some tips to help you before you submit your applications. </a:t>
            </a:r>
          </a:p>
          <a:p>
            <a:endParaRPr lang="en-US" sz="1050" dirty="0"/>
          </a:p>
          <a:p>
            <a:r>
              <a:rPr lang="en-US" sz="1050" dirty="0"/>
              <a:t>I want to leave some time for YOU to also ask question.</a:t>
            </a:r>
          </a:p>
          <a:p>
            <a:endParaRPr lang="en-US" sz="1050" dirty="0"/>
          </a:p>
          <a:p>
            <a:r>
              <a:rPr lang="en-US" sz="1050" dirty="0"/>
              <a:t>How many of you are in the final stages about writing your essay?</a:t>
            </a:r>
          </a:p>
          <a:p>
            <a:r>
              <a:rPr lang="en-US" sz="1050" dirty="0"/>
              <a:t>How many of you are stuck or still nervous about what to write?</a:t>
            </a:r>
          </a:p>
          <a:p>
            <a:endParaRPr lang="en-US" sz="1050" dirty="0"/>
          </a:p>
          <a:p>
            <a:endParaRPr lang="en-US" sz="1050"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1</a:t>
            </a:fld>
            <a:endParaRPr lang="en-US"/>
          </a:p>
        </p:txBody>
      </p:sp>
    </p:spTree>
    <p:extLst>
      <p:ext uri="{BB962C8B-B14F-4D97-AF65-F5344CB8AC3E}">
        <p14:creationId xmlns:p14="http://schemas.microsoft.com/office/powerpoint/2010/main" val="326430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11</a:t>
            </a:fld>
            <a:endParaRPr lang="en-US"/>
          </a:p>
        </p:txBody>
      </p:sp>
    </p:spTree>
    <p:extLst>
      <p:ext uri="{BB962C8B-B14F-4D97-AF65-F5344CB8AC3E}">
        <p14:creationId xmlns:p14="http://schemas.microsoft.com/office/powerpoint/2010/main" val="173869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12</a:t>
            </a:fld>
            <a:endParaRPr lang="en-US"/>
          </a:p>
        </p:txBody>
      </p:sp>
    </p:spTree>
    <p:extLst>
      <p:ext uri="{BB962C8B-B14F-4D97-AF65-F5344CB8AC3E}">
        <p14:creationId xmlns:p14="http://schemas.microsoft.com/office/powerpoint/2010/main" val="2687012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otham SSm A"/>
              </a:rPr>
              <a:t>Anyone can write about how they won the big game or the summer they spent in Rome. When recalling these events, you need to give more than the play-by-play or itinerary. Describe what you learned from the experience and how it changed you.</a:t>
            </a:r>
          </a:p>
          <a:p>
            <a:endParaRPr lang="en-US" b="0" i="0" dirty="0">
              <a:solidFill>
                <a:srgbClr val="000000"/>
              </a:solidFill>
              <a:effectLst/>
              <a:latin typeface="Gotham SSm A"/>
            </a:endParaRPr>
          </a:p>
          <a:p>
            <a:r>
              <a:rPr lang="en-US" b="0" i="0" dirty="0">
                <a:solidFill>
                  <a:srgbClr val="000000"/>
                </a:solidFill>
                <a:effectLst/>
                <a:latin typeface="Gotham SSm A"/>
              </a:rPr>
              <a:t>This takes reflection. This takes transparency and a willingness to be seen. Each of your stories are unique and you each have a story to tell – share it with us!</a:t>
            </a:r>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13</a:t>
            </a:fld>
            <a:endParaRPr lang="en-US"/>
          </a:p>
        </p:txBody>
      </p:sp>
    </p:spTree>
    <p:extLst>
      <p:ext uri="{BB962C8B-B14F-4D97-AF65-F5344CB8AC3E}">
        <p14:creationId xmlns:p14="http://schemas.microsoft.com/office/powerpoint/2010/main" val="2274365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Here are some reflection questions to help you.</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14</a:t>
            </a:fld>
            <a:endParaRPr lang="en-US"/>
          </a:p>
        </p:txBody>
      </p:sp>
    </p:spTree>
    <p:extLst>
      <p:ext uri="{BB962C8B-B14F-4D97-AF65-F5344CB8AC3E}">
        <p14:creationId xmlns:p14="http://schemas.microsoft.com/office/powerpoint/2010/main" val="185425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15</a:t>
            </a:fld>
            <a:endParaRPr lang="en-US"/>
          </a:p>
        </p:txBody>
      </p:sp>
    </p:spTree>
    <p:extLst>
      <p:ext uri="{BB962C8B-B14F-4D97-AF65-F5344CB8AC3E}">
        <p14:creationId xmlns:p14="http://schemas.microsoft.com/office/powerpoint/2010/main" val="4180791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16</a:t>
            </a:fld>
            <a:endParaRPr lang="en-US"/>
          </a:p>
        </p:txBody>
      </p:sp>
    </p:spTree>
    <p:extLst>
      <p:ext uri="{BB962C8B-B14F-4D97-AF65-F5344CB8AC3E}">
        <p14:creationId xmlns:p14="http://schemas.microsoft.com/office/powerpoint/2010/main" val="188048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01" indent="-171501">
              <a:buFont typeface="Arial" panose="020B0604020202020204" pitchFamily="34" charset="0"/>
              <a:buChar char="•"/>
            </a:pPr>
            <a:r>
              <a:rPr lang="en-US" dirty="0"/>
              <a:t>But we have 8 colleges on our campus and </a:t>
            </a:r>
            <a:r>
              <a:rPr lang="en-US" dirty="0" err="1"/>
              <a:t>AddRan</a:t>
            </a:r>
            <a:r>
              <a:rPr lang="en-US" dirty="0"/>
              <a:t> is only one. </a:t>
            </a:r>
          </a:p>
          <a:p>
            <a:pPr marL="171501" indent="-171501">
              <a:buFont typeface="Arial" panose="020B0604020202020204" pitchFamily="34" charset="0"/>
              <a:buChar char="•"/>
            </a:pPr>
            <a:r>
              <a:rPr lang="en-US" dirty="0"/>
              <a:t>Students often seek Business, Pre-Health Sciences, and Nursing at TCU. </a:t>
            </a:r>
          </a:p>
          <a:p>
            <a:pPr marL="171501" indent="-171501">
              <a:buFont typeface="Arial" panose="020B0604020202020204" pitchFamily="34" charset="0"/>
              <a:buChar char="•"/>
            </a:pPr>
            <a:r>
              <a:rPr lang="en-US" dirty="0" err="1"/>
              <a:t>Neeley</a:t>
            </a:r>
            <a:r>
              <a:rPr lang="en-US" dirty="0"/>
              <a:t> School of Business –Our largest college on campus and is ranked by Bloomberg Business as one of the top 25 Business Schools in the US. </a:t>
            </a:r>
          </a:p>
          <a:p>
            <a:pPr marL="628839" lvl="1" indent="-171501">
              <a:buFont typeface="Arial" panose="020B0604020202020204" pitchFamily="34" charset="0"/>
              <a:buChar char="•"/>
            </a:pPr>
            <a:r>
              <a:rPr lang="en-US" dirty="0"/>
              <a:t>One in three TCU students will major or minor in Business </a:t>
            </a:r>
          </a:p>
          <a:p>
            <a:pPr marL="171501" indent="-171501">
              <a:buFont typeface="Arial" panose="020B0604020202020204" pitchFamily="34" charset="0"/>
              <a:buChar char="•"/>
            </a:pPr>
            <a:r>
              <a:rPr lang="en-US" dirty="0"/>
              <a:t>College of Science and Engineering – is also very popular mainly due to the Pre-health professions institute. </a:t>
            </a:r>
          </a:p>
          <a:p>
            <a:pPr marL="628839" lvl="1" indent="-171501">
              <a:buFont typeface="Arial" panose="020B0604020202020204" pitchFamily="34" charset="0"/>
              <a:buChar char="•"/>
            </a:pPr>
            <a:r>
              <a:rPr lang="en-US" dirty="0"/>
              <a:t>Students prepare for pre-health programs, and over 80% are accepted to medical school, more than twice the national average</a:t>
            </a:r>
          </a:p>
          <a:p>
            <a:pPr marL="628839" lvl="1" indent="-171501">
              <a:buFont typeface="Arial" panose="020B0604020202020204" pitchFamily="34" charset="0"/>
              <a:buChar char="•"/>
            </a:pPr>
            <a:r>
              <a:rPr lang="en-US" dirty="0"/>
              <a:t>With 9 departments in the college including, computer science, engineering, and geology you will find students engaged in intense, hands-on research</a:t>
            </a:r>
          </a:p>
          <a:p>
            <a:pPr marL="171501" indent="-171501">
              <a:buFont typeface="Arial" panose="020B0604020202020204" pitchFamily="34" charset="0"/>
              <a:buChar char="•"/>
            </a:pPr>
            <a:r>
              <a:rPr lang="en-US" dirty="0"/>
              <a:t>Harris College of Nursing and Health Sciences – </a:t>
            </a:r>
          </a:p>
          <a:p>
            <a:pPr marL="628839" lvl="1" indent="-171501">
              <a:buFont typeface="Arial" panose="020B0604020202020204" pitchFamily="34" charset="0"/>
              <a:buChar char="•"/>
            </a:pPr>
            <a:r>
              <a:rPr lang="en-US" dirty="0"/>
              <a:t>Direct-Admit nursing program meaning that students who apply to TCU and want to study nursing are applying to both the college and the program. Therefore it is more selective and students need to complete a nursing application supplement. </a:t>
            </a:r>
          </a:p>
          <a:p>
            <a:pPr marL="628839" lvl="1" indent="-171501">
              <a:buFont typeface="Arial" panose="020B0604020202020204" pitchFamily="34" charset="0"/>
              <a:buChar char="•"/>
            </a:pPr>
            <a:r>
              <a:rPr lang="en-US" dirty="0"/>
              <a:t>Students gain clinical experience throughout all four years. </a:t>
            </a:r>
          </a:p>
          <a:p>
            <a:pPr marL="628839" lvl="1" indent="-171501">
              <a:buFont typeface="Arial" panose="020B0604020202020204" pitchFamily="34" charset="0"/>
              <a:buChar char="•"/>
            </a:pPr>
            <a:r>
              <a:rPr lang="en-US" dirty="0"/>
              <a:t>Clinical experience is required for students studying outside of nursing as well. Athletic training, Speech Pathology, and Social Work to name a few benefit from the offerings on campus.  </a:t>
            </a:r>
          </a:p>
          <a:p>
            <a:pPr marL="171501" indent="-171501">
              <a:buFont typeface="Arial" panose="020B0604020202020204" pitchFamily="34" charset="0"/>
              <a:buChar char="•"/>
            </a:pPr>
            <a:r>
              <a:rPr lang="en-US" dirty="0"/>
              <a:t>Go to next slide.  </a:t>
            </a:r>
          </a:p>
          <a:p>
            <a:endParaRPr lang="en-US" dirty="0"/>
          </a:p>
        </p:txBody>
      </p:sp>
      <p:sp>
        <p:nvSpPr>
          <p:cNvPr id="4" name="Slide Number Placeholder 3"/>
          <p:cNvSpPr>
            <a:spLocks noGrp="1"/>
          </p:cNvSpPr>
          <p:nvPr>
            <p:ph type="sldNum" sz="quarter" idx="10"/>
          </p:nvPr>
        </p:nvSpPr>
        <p:spPr/>
        <p:txBody>
          <a:bodyPr/>
          <a:lstStyle/>
          <a:p>
            <a:fld id="{B37B81A0-8E51-49AD-BA89-2295F748D7C2}" type="slidenum">
              <a:rPr lang="en-US" smtClean="0"/>
              <a:t>18</a:t>
            </a:fld>
            <a:endParaRPr lang="en-US"/>
          </a:p>
        </p:txBody>
      </p:sp>
    </p:spTree>
    <p:extLst>
      <p:ext uri="{BB962C8B-B14F-4D97-AF65-F5344CB8AC3E}">
        <p14:creationId xmlns:p14="http://schemas.microsoft.com/office/powerpoint/2010/main" val="3077889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501" indent="-171501">
              <a:buFont typeface="Arial" panose="020B0604020202020204" pitchFamily="34" charset="0"/>
              <a:buChar char="•"/>
            </a:pPr>
            <a:r>
              <a:rPr lang="en-US" dirty="0"/>
              <a:t>But we have 8 colleges on our campus and </a:t>
            </a:r>
            <a:r>
              <a:rPr lang="en-US" dirty="0" err="1"/>
              <a:t>AddRan</a:t>
            </a:r>
            <a:r>
              <a:rPr lang="en-US" dirty="0"/>
              <a:t> is only one. </a:t>
            </a:r>
          </a:p>
          <a:p>
            <a:pPr marL="171501" indent="-171501">
              <a:buFont typeface="Arial" panose="020B0604020202020204" pitchFamily="34" charset="0"/>
              <a:buChar char="•"/>
            </a:pPr>
            <a:r>
              <a:rPr lang="en-US" dirty="0"/>
              <a:t>Students often seek Business, Pre-Health Sciences, and Nursing at TCU. </a:t>
            </a:r>
          </a:p>
          <a:p>
            <a:pPr marL="171501" indent="-171501">
              <a:buFont typeface="Arial" panose="020B0604020202020204" pitchFamily="34" charset="0"/>
              <a:buChar char="•"/>
            </a:pPr>
            <a:r>
              <a:rPr lang="en-US" dirty="0" err="1"/>
              <a:t>Neeley</a:t>
            </a:r>
            <a:r>
              <a:rPr lang="en-US" dirty="0"/>
              <a:t> School of Business –Our largest college on campus and is ranked by Bloomberg Business as one of the top 25 Business Schools in the US. </a:t>
            </a:r>
          </a:p>
          <a:p>
            <a:pPr marL="628839" lvl="1" indent="-171501">
              <a:buFont typeface="Arial" panose="020B0604020202020204" pitchFamily="34" charset="0"/>
              <a:buChar char="•"/>
            </a:pPr>
            <a:r>
              <a:rPr lang="en-US" dirty="0"/>
              <a:t>One in three TCU students will major or minor in Business </a:t>
            </a:r>
          </a:p>
          <a:p>
            <a:pPr marL="171501" indent="-171501">
              <a:buFont typeface="Arial" panose="020B0604020202020204" pitchFamily="34" charset="0"/>
              <a:buChar char="•"/>
            </a:pPr>
            <a:r>
              <a:rPr lang="en-US" dirty="0"/>
              <a:t>College of Science and Engineering – is also very popular mainly due to the Pre-health professions institute. </a:t>
            </a:r>
          </a:p>
          <a:p>
            <a:pPr marL="628839" lvl="1" indent="-171501">
              <a:buFont typeface="Arial" panose="020B0604020202020204" pitchFamily="34" charset="0"/>
              <a:buChar char="•"/>
            </a:pPr>
            <a:r>
              <a:rPr lang="en-US" dirty="0"/>
              <a:t>Students prepare for pre-health programs, and over 80% are accepted to medical school, more than twice the national average</a:t>
            </a:r>
          </a:p>
          <a:p>
            <a:pPr marL="628839" lvl="1" indent="-171501">
              <a:buFont typeface="Arial" panose="020B0604020202020204" pitchFamily="34" charset="0"/>
              <a:buChar char="•"/>
            </a:pPr>
            <a:r>
              <a:rPr lang="en-US" dirty="0"/>
              <a:t>With 9 departments in the college including, computer science, engineering, and geology you will find students engaged in intense, hands-on research</a:t>
            </a:r>
          </a:p>
          <a:p>
            <a:pPr marL="171501" indent="-171501">
              <a:buFont typeface="Arial" panose="020B0604020202020204" pitchFamily="34" charset="0"/>
              <a:buChar char="•"/>
            </a:pPr>
            <a:r>
              <a:rPr lang="en-US" dirty="0"/>
              <a:t>Harris College of Nursing and Health Sciences – </a:t>
            </a:r>
          </a:p>
          <a:p>
            <a:pPr marL="628839" lvl="1" indent="-171501">
              <a:buFont typeface="Arial" panose="020B0604020202020204" pitchFamily="34" charset="0"/>
              <a:buChar char="•"/>
            </a:pPr>
            <a:r>
              <a:rPr lang="en-US" dirty="0"/>
              <a:t>Direct-Admit nursing program meaning that students who apply to TCU and want to study nursing are applying to both the college and the program. Therefore it is more selective and students need to complete a nursing application supplement. </a:t>
            </a:r>
          </a:p>
          <a:p>
            <a:pPr marL="628839" lvl="1" indent="-171501">
              <a:buFont typeface="Arial" panose="020B0604020202020204" pitchFamily="34" charset="0"/>
              <a:buChar char="•"/>
            </a:pPr>
            <a:r>
              <a:rPr lang="en-US" dirty="0"/>
              <a:t>Students gain clinical experience throughout all four years. </a:t>
            </a:r>
          </a:p>
          <a:p>
            <a:pPr marL="628839" lvl="1" indent="-171501">
              <a:buFont typeface="Arial" panose="020B0604020202020204" pitchFamily="34" charset="0"/>
              <a:buChar char="•"/>
            </a:pPr>
            <a:r>
              <a:rPr lang="en-US" dirty="0"/>
              <a:t>Clinical experience is required for students studying outside of nursing as well. Athletic training, Speech Pathology, and Social Work to name a few benefit from the offerings on campus.  </a:t>
            </a:r>
          </a:p>
          <a:p>
            <a:pPr marL="171501" indent="-171501">
              <a:buFont typeface="Arial" panose="020B0604020202020204" pitchFamily="34" charset="0"/>
              <a:buChar char="•"/>
            </a:pPr>
            <a:r>
              <a:rPr lang="en-US" dirty="0"/>
              <a:t>Go to next slide.  </a:t>
            </a:r>
          </a:p>
          <a:p>
            <a:endParaRPr lang="en-US" dirty="0"/>
          </a:p>
        </p:txBody>
      </p:sp>
      <p:sp>
        <p:nvSpPr>
          <p:cNvPr id="4" name="Slide Number Placeholder 3"/>
          <p:cNvSpPr>
            <a:spLocks noGrp="1"/>
          </p:cNvSpPr>
          <p:nvPr>
            <p:ph type="sldNum" sz="quarter" idx="10"/>
          </p:nvPr>
        </p:nvSpPr>
        <p:spPr/>
        <p:txBody>
          <a:bodyPr/>
          <a:lstStyle/>
          <a:p>
            <a:fld id="{B37B81A0-8E51-49AD-BA89-2295F748D7C2}" type="slidenum">
              <a:rPr lang="en-US" smtClean="0"/>
              <a:t>20</a:t>
            </a:fld>
            <a:endParaRPr lang="en-US"/>
          </a:p>
        </p:txBody>
      </p:sp>
    </p:spTree>
    <p:extLst>
      <p:ext uri="{BB962C8B-B14F-4D97-AF65-F5344CB8AC3E}">
        <p14:creationId xmlns:p14="http://schemas.microsoft.com/office/powerpoint/2010/main" val="20595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question “What should I write about?”</a:t>
            </a:r>
          </a:p>
          <a:p>
            <a:r>
              <a:rPr lang="en-US" dirty="0"/>
              <a:t>“What do colleges want me to write about?”</a:t>
            </a:r>
          </a:p>
          <a:p>
            <a:endParaRPr lang="en-US" dirty="0"/>
          </a:p>
          <a:p>
            <a:r>
              <a:rPr lang="en-US" dirty="0"/>
              <a:t>Perspective shift. </a:t>
            </a:r>
          </a:p>
          <a:p>
            <a:r>
              <a:rPr lang="en-US" dirty="0"/>
              <a:t>Instead of stressing about the topic, </a:t>
            </a:r>
          </a:p>
          <a:p>
            <a:endParaRPr lang="en-US" dirty="0"/>
          </a:p>
          <a:p>
            <a:r>
              <a:rPr lang="en-US" dirty="0"/>
              <a:t>approach your essay and ask yourself…. </a:t>
            </a:r>
          </a:p>
          <a:p>
            <a:r>
              <a:rPr lang="en-US" dirty="0"/>
              <a:t>What story do I want to share with colleges and universities? What do I want them to learn about me after they read my essay?</a:t>
            </a:r>
          </a:p>
          <a:p>
            <a:endParaRPr lang="en-US" dirty="0"/>
          </a:p>
          <a:p>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2</a:t>
            </a:fld>
            <a:endParaRPr lang="en-US"/>
          </a:p>
        </p:txBody>
      </p:sp>
    </p:spTree>
    <p:extLst>
      <p:ext uri="{BB962C8B-B14F-4D97-AF65-F5344CB8AC3E}">
        <p14:creationId xmlns:p14="http://schemas.microsoft.com/office/powerpoint/2010/main" val="39668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otham SSm A"/>
              </a:rPr>
              <a:t>Admissions committees put the most weight on your </a:t>
            </a:r>
            <a:r>
              <a:rPr lang="en-US" b="0" i="0" u="none" strike="noStrike" dirty="0">
                <a:solidFill>
                  <a:srgbClr val="0490F4"/>
                </a:solidFill>
                <a:effectLst/>
                <a:latin typeface="Gotham SSm A"/>
                <a:hlinkClick r:id="rId3"/>
              </a:rPr>
              <a:t>high school grades </a:t>
            </a:r>
            <a:r>
              <a:rPr lang="en-US" b="0" i="0" dirty="0">
                <a:solidFill>
                  <a:srgbClr val="000000"/>
                </a:solidFill>
                <a:effectLst/>
                <a:latin typeface="Gotham SSm A"/>
              </a:rPr>
              <a:t>and your </a:t>
            </a:r>
            <a:r>
              <a:rPr lang="en-US" b="0" i="0" u="none" strike="noStrike" dirty="0">
                <a:solidFill>
                  <a:srgbClr val="0490F4"/>
                </a:solidFill>
                <a:effectLst/>
                <a:latin typeface="Gotham SSm A"/>
                <a:hlinkClick r:id="rId4"/>
              </a:rPr>
              <a:t>test scores </a:t>
            </a:r>
            <a:r>
              <a:rPr lang="en-US" b="0" i="0" dirty="0">
                <a:solidFill>
                  <a:srgbClr val="000000"/>
                </a:solidFill>
                <a:effectLst/>
                <a:latin typeface="Gotham SSm A"/>
              </a:rPr>
              <a:t>. However, selective colleges receive applications from many worthy students with similar scores and grades—often there are too many qualified applicants to admit. So they use your essay, along with your </a:t>
            </a:r>
            <a:r>
              <a:rPr lang="en-US" b="0" i="0" u="none" strike="noStrike" dirty="0">
                <a:solidFill>
                  <a:srgbClr val="0490F4"/>
                </a:solidFill>
                <a:effectLst/>
                <a:latin typeface="Gotham SSm A"/>
                <a:hlinkClick r:id="rId5"/>
              </a:rPr>
              <a:t>letters of recommendation </a:t>
            </a:r>
            <a:r>
              <a:rPr lang="en-US" b="0" i="0" dirty="0">
                <a:solidFill>
                  <a:srgbClr val="000000"/>
                </a:solidFill>
                <a:effectLst/>
                <a:latin typeface="Gotham SSm A"/>
              </a:rPr>
              <a:t>and </a:t>
            </a:r>
            <a:r>
              <a:rPr lang="en-US" b="0" i="0" u="none" strike="noStrike" dirty="0">
                <a:solidFill>
                  <a:srgbClr val="0490F4"/>
                </a:solidFill>
                <a:effectLst/>
                <a:latin typeface="Gotham SSm A"/>
                <a:hlinkClick r:id="rId6"/>
              </a:rPr>
              <a:t>extracurricular activities </a:t>
            </a:r>
            <a:r>
              <a:rPr lang="en-US" b="0" i="0" dirty="0">
                <a:solidFill>
                  <a:srgbClr val="000000"/>
                </a:solidFill>
                <a:effectLst/>
                <a:latin typeface="Gotham SSm A"/>
              </a:rPr>
              <a:t>, to find out what sets you apart from the other talented candidates. This is what we call holistic review.</a:t>
            </a:r>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3</a:t>
            </a:fld>
            <a:endParaRPr lang="en-US"/>
          </a:p>
        </p:txBody>
      </p:sp>
    </p:spTree>
    <p:extLst>
      <p:ext uri="{BB962C8B-B14F-4D97-AF65-F5344CB8AC3E}">
        <p14:creationId xmlns:p14="http://schemas.microsoft.com/office/powerpoint/2010/main" val="362358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otham SSm A"/>
              </a:rPr>
              <a:t>It could be an experience, a person, a book—anything that has had an impact on your life.</a:t>
            </a:r>
          </a:p>
          <a:p>
            <a:endParaRPr lang="en-US" b="0" i="0" dirty="0">
              <a:solidFill>
                <a:srgbClr val="000000"/>
              </a:solidFill>
              <a:effectLst/>
              <a:latin typeface="Gotham SSm A"/>
            </a:endParaRPr>
          </a:p>
          <a:p>
            <a:r>
              <a:rPr lang="en-US" b="0" i="0" dirty="0">
                <a:solidFill>
                  <a:srgbClr val="000000"/>
                </a:solidFill>
                <a:effectLst/>
                <a:latin typeface="Gotham SSm A"/>
              </a:rPr>
              <a:t>Brainstorming your essay topic is an important piece of the process. There are many resources and activities to help you brainstorm. The College Essay guy, US. News, the </a:t>
            </a:r>
            <a:r>
              <a:rPr lang="en-US" b="0" i="0" dirty="0" err="1">
                <a:solidFill>
                  <a:srgbClr val="000000"/>
                </a:solidFill>
                <a:effectLst/>
                <a:latin typeface="Gotham SSm A"/>
              </a:rPr>
              <a:t>Collegeboard</a:t>
            </a:r>
            <a:r>
              <a:rPr lang="en-US" b="0" i="0" dirty="0">
                <a:solidFill>
                  <a:srgbClr val="000000"/>
                </a:solidFill>
                <a:effectLst/>
                <a:latin typeface="Gotham SSm A"/>
              </a:rPr>
              <a:t> has several free resources for writing your personal statement.  </a:t>
            </a:r>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4</a:t>
            </a:fld>
            <a:endParaRPr lang="en-US"/>
          </a:p>
        </p:txBody>
      </p:sp>
    </p:spTree>
    <p:extLst>
      <p:ext uri="{BB962C8B-B14F-4D97-AF65-F5344CB8AC3E}">
        <p14:creationId xmlns:p14="http://schemas.microsoft.com/office/powerpoint/2010/main" val="240375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81A0-8E51-49AD-BA89-2295F748D7C2}" type="slidenum">
              <a:rPr lang="en-US" smtClean="0"/>
              <a:t>5</a:t>
            </a:fld>
            <a:endParaRPr lang="en-US"/>
          </a:p>
        </p:txBody>
      </p:sp>
    </p:spTree>
    <p:extLst>
      <p:ext uri="{BB962C8B-B14F-4D97-AF65-F5344CB8AC3E}">
        <p14:creationId xmlns:p14="http://schemas.microsoft.com/office/powerpoint/2010/main" val="1148965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7B81A0-8E51-49AD-BA89-2295F748D7C2}" type="slidenum">
              <a:rPr lang="en-US" smtClean="0"/>
              <a:t>6</a:t>
            </a:fld>
            <a:endParaRPr lang="en-US"/>
          </a:p>
        </p:txBody>
      </p:sp>
    </p:spTree>
    <p:extLst>
      <p:ext uri="{BB962C8B-B14F-4D97-AF65-F5344CB8AC3E}">
        <p14:creationId xmlns:p14="http://schemas.microsoft.com/office/powerpoint/2010/main" val="108448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Differentiate Common App essay vs US Personal Insight Questions</a:t>
            </a:r>
          </a:p>
          <a:p>
            <a:r>
              <a:rPr lang="en-US" dirty="0"/>
              <a:t>Colleges may evaluate your writing in more places than just the essay. Consider how you communicate through your activities list, emails, and additional information section of your application.</a:t>
            </a:r>
          </a:p>
        </p:txBody>
      </p:sp>
      <p:sp>
        <p:nvSpPr>
          <p:cNvPr id="4" name="Slide Number Placeholder 3"/>
          <p:cNvSpPr>
            <a:spLocks noGrp="1"/>
          </p:cNvSpPr>
          <p:nvPr>
            <p:ph type="sldNum" sz="quarter" idx="5"/>
          </p:nvPr>
        </p:nvSpPr>
        <p:spPr/>
        <p:txBody>
          <a:bodyPr/>
          <a:lstStyle/>
          <a:p>
            <a:fld id="{AC9198CF-BB0A-4861-ABF3-2E9707ED7B60}" type="slidenum">
              <a:rPr lang="en-US" smtClean="0"/>
              <a:pPr/>
              <a:t>7</a:t>
            </a:fld>
            <a:endParaRPr lang="en-US"/>
          </a:p>
        </p:txBody>
      </p:sp>
    </p:spTree>
    <p:extLst>
      <p:ext uri="{BB962C8B-B14F-4D97-AF65-F5344CB8AC3E}">
        <p14:creationId xmlns:p14="http://schemas.microsoft.com/office/powerpoint/2010/main" val="243865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Verdana"/>
                <a:ea typeface="Verdana"/>
                <a:cs typeface="Verdana"/>
                <a:sym typeface="Verdana"/>
              </a:rPr>
              <a:t>Colleges want to know something genuine about the applicant that shows reflection and/or growth.  We get to hear firsthand what you want us to know about yourself beyond metrics like grades and test scores. What matters is not only the story you want to tell about yourself, but also how you choose to tell it. The essay is one of the few aspects of your application that is completely in your hands.</a:t>
            </a:r>
            <a:endParaRPr lang="en-US" dirty="0"/>
          </a:p>
          <a:p>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9</a:t>
            </a:fld>
            <a:endParaRPr lang="en-US"/>
          </a:p>
        </p:txBody>
      </p:sp>
    </p:spTree>
    <p:extLst>
      <p:ext uri="{BB962C8B-B14F-4D97-AF65-F5344CB8AC3E}">
        <p14:creationId xmlns:p14="http://schemas.microsoft.com/office/powerpoint/2010/main" val="1861240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Answer the prompt</a:t>
            </a:r>
          </a:p>
          <a:p>
            <a:pPr marL="171450" indent="-171450">
              <a:buFontTx/>
              <a:buChar char="-"/>
            </a:pPr>
            <a:r>
              <a:rPr lang="en-US" dirty="0"/>
              <a:t>If you don’t we’ll assume you were lazy, rushed, can’t read instructions </a:t>
            </a:r>
          </a:p>
          <a:p>
            <a:pPr marL="171450" indent="-171450">
              <a:buFontTx/>
              <a:buChar char="-"/>
            </a:pPr>
            <a:r>
              <a:rPr lang="en-US" dirty="0"/>
              <a:t>Don’t write your common app essay about a specific school</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AC9198CF-BB0A-4861-ABF3-2E9707ED7B60}" type="slidenum">
              <a:rPr lang="en-US" smtClean="0"/>
              <a:pPr/>
              <a:t>10</a:t>
            </a:fld>
            <a:endParaRPr lang="en-US"/>
          </a:p>
        </p:txBody>
      </p:sp>
    </p:spTree>
    <p:extLst>
      <p:ext uri="{BB962C8B-B14F-4D97-AF65-F5344CB8AC3E}">
        <p14:creationId xmlns:p14="http://schemas.microsoft.com/office/powerpoint/2010/main" val="258715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p>
        </p:txBody>
      </p:sp>
      <p:sp>
        <p:nvSpPr>
          <p:cNvPr id="4" name="Date Placeholder 3"/>
          <p:cNvSpPr>
            <a:spLocks noGrp="1"/>
          </p:cNvSpPr>
          <p:nvPr>
            <p:ph type="dt" sz="half" idx="10"/>
          </p:nvPr>
        </p:nvSpPr>
        <p:spPr/>
        <p:txBody>
          <a:bodyPr/>
          <a:lstStyle/>
          <a:p>
            <a:fld id="{FAFBBC91-190F-4AC8-B332-58E24BE920FC}"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3BF3F-D992-416F-943C-3EB7427D6400}" type="slidenum">
              <a:rPr lang="en-US" smtClean="0"/>
              <a:pPr/>
              <a:t>‹#›</a:t>
            </a:fld>
            <a:endParaRPr lang="en-US"/>
          </a:p>
        </p:txBody>
      </p:sp>
    </p:spTree>
    <p:extLst>
      <p:ext uri="{BB962C8B-B14F-4D97-AF65-F5344CB8AC3E}">
        <p14:creationId xmlns:p14="http://schemas.microsoft.com/office/powerpoint/2010/main" val="343572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109056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137966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62000" y="2032895"/>
            <a:ext cx="8636001" cy="507896"/>
          </a:xfrm>
          <a:prstGeom prst="rect">
            <a:avLst/>
          </a:prstGeom>
        </p:spPr>
        <p:txBody>
          <a:bodyPr wrap="square" lIns="0" tIns="0" rIns="0" bIns="0">
            <a:spAutoFit/>
          </a:bodyPr>
          <a:lstStyle>
            <a:lvl1pPr>
              <a:defRPr>
                <a:solidFill>
                  <a:schemeClr val="bg1"/>
                </a:solidFill>
              </a:defRPr>
            </a:lvl1pPr>
          </a:lstStyle>
          <a:p>
            <a:endParaRPr/>
          </a:p>
        </p:txBody>
      </p:sp>
      <p:sp>
        <p:nvSpPr>
          <p:cNvPr id="3" name="Holder 3"/>
          <p:cNvSpPr>
            <a:spLocks noGrp="1"/>
          </p:cNvSpPr>
          <p:nvPr>
            <p:ph type="subTitle" idx="4"/>
          </p:nvPr>
        </p:nvSpPr>
        <p:spPr>
          <a:xfrm>
            <a:off x="1524000" y="3200400"/>
            <a:ext cx="7112000" cy="323102"/>
          </a:xfrm>
          <a:prstGeom prst="rect">
            <a:avLst/>
          </a:prstGeom>
        </p:spPr>
        <p:txBody>
          <a:bodyPr wrap="square" lIns="0" tIns="0" rIns="0" bIns="0">
            <a:spAutoFit/>
          </a:bodyPr>
          <a:lstStyle>
            <a:lvl1pPr>
              <a:defRPr>
                <a:solidFill>
                  <a:schemeClr val="bg1"/>
                </a:solidFill>
              </a:defRPr>
            </a:lvl1pPr>
          </a:lstStyle>
          <a:p>
            <a:endParaRPr/>
          </a:p>
        </p:txBody>
      </p:sp>
      <p:sp>
        <p:nvSpPr>
          <p:cNvPr id="4" name="Holder 4"/>
          <p:cNvSpPr>
            <a:spLocks noGrp="1"/>
          </p:cNvSpPr>
          <p:nvPr>
            <p:ph type="ftr" sz="quarter" idx="5"/>
          </p:nvPr>
        </p:nvSpPr>
        <p:spPr>
          <a:xfrm>
            <a:off x="3454400" y="5314951"/>
            <a:ext cx="3251200" cy="139977"/>
          </a:xfrm>
        </p:spPr>
        <p:txBody>
          <a:bodyPr lIns="0" tIns="0" rIns="0" bIns="0"/>
          <a:lstStyle>
            <a:lvl1pPr algn="ctr">
              <a:defRPr>
                <a:solidFill>
                  <a:schemeClr val="bg1"/>
                </a:solidFill>
              </a:defRPr>
            </a:lvl1pPr>
          </a:lstStyle>
          <a:p>
            <a:endParaRPr lang="en-US">
              <a:solidFill>
                <a:schemeClr val="bg1"/>
              </a:solidFill>
            </a:endParaRPr>
          </a:p>
        </p:txBody>
      </p:sp>
      <p:sp>
        <p:nvSpPr>
          <p:cNvPr id="5" name="Holder 5"/>
          <p:cNvSpPr>
            <a:spLocks noGrp="1"/>
          </p:cNvSpPr>
          <p:nvPr>
            <p:ph type="dt" sz="half" idx="6"/>
          </p:nvPr>
        </p:nvSpPr>
        <p:spPr>
          <a:xfrm>
            <a:off x="508000" y="5314951"/>
            <a:ext cx="2336800" cy="139977"/>
          </a:xfrm>
        </p:spPr>
        <p:txBody>
          <a:bodyPr lIns="0" tIns="0" rIns="0" bIns="0"/>
          <a:lstStyle>
            <a:lvl1pPr algn="l">
              <a:defRPr>
                <a:solidFill>
                  <a:schemeClr val="bg1"/>
                </a:solidFill>
              </a:defRPr>
            </a:lvl1pPr>
          </a:lstStyle>
          <a:p>
            <a:fld id="{1D8BD707-D9CF-40AE-B4C6-C98DA3205C09}" type="datetimeFigureOut">
              <a:rPr lang="en-US" smtClean="0"/>
              <a:pPr/>
              <a:t>3/29/2023</a:t>
            </a:fld>
            <a:endParaRPr lang="en-US"/>
          </a:p>
        </p:txBody>
      </p:sp>
      <p:sp>
        <p:nvSpPr>
          <p:cNvPr id="6" name="Holder 6"/>
          <p:cNvSpPr>
            <a:spLocks noGrp="1"/>
          </p:cNvSpPr>
          <p:nvPr>
            <p:ph type="sldNum" sz="quarter" idx="7"/>
          </p:nvPr>
        </p:nvSpPr>
        <p:spPr>
          <a:xfrm>
            <a:off x="7315201" y="5314951"/>
            <a:ext cx="2336800" cy="139977"/>
          </a:xfrm>
        </p:spPr>
        <p:txBody>
          <a:bodyPr lIns="0" tIns="0" rIns="0" bIns="0"/>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4148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408922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5" name="Footer Placeholder 4"/>
          <p:cNvSpPr>
            <a:spLocks noGrp="1"/>
          </p:cNvSpPr>
          <p:nvPr>
            <p:ph type="ftr" sz="quarter" idx="11"/>
          </p:nvPr>
        </p:nvSpPr>
        <p:spPr/>
        <p:txBody>
          <a:bodyPr/>
          <a:lstStyle/>
          <a:p>
            <a:endParaRPr lang="en-US">
              <a:solidFill>
                <a:srgbClr val="5A6378"/>
              </a:solidFill>
            </a:endParaRPr>
          </a:p>
        </p:txBody>
      </p:sp>
      <p:sp>
        <p:nvSpPr>
          <p:cNvPr id="6" name="Slide Number Placeholder 5"/>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403745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296293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a:t>Click to edit Master title style</a:t>
            </a:r>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8" name="Footer Placeholder 7"/>
          <p:cNvSpPr>
            <a:spLocks noGrp="1"/>
          </p:cNvSpPr>
          <p:nvPr>
            <p:ph type="ftr" sz="quarter" idx="11"/>
          </p:nvPr>
        </p:nvSpPr>
        <p:spPr/>
        <p:txBody>
          <a:bodyPr/>
          <a:lstStyle/>
          <a:p>
            <a:endParaRPr lang="en-US">
              <a:solidFill>
                <a:srgbClr val="5A6378"/>
              </a:solidFill>
            </a:endParaRPr>
          </a:p>
        </p:txBody>
      </p:sp>
      <p:sp>
        <p:nvSpPr>
          <p:cNvPr id="9" name="Slide Number Placeholder 8"/>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15270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4" name="Footer Placeholder 3"/>
          <p:cNvSpPr>
            <a:spLocks noGrp="1"/>
          </p:cNvSpPr>
          <p:nvPr>
            <p:ph type="ftr" sz="quarter" idx="11"/>
          </p:nvPr>
        </p:nvSpPr>
        <p:spPr/>
        <p:txBody>
          <a:bodyPr/>
          <a:lstStyle/>
          <a:p>
            <a:endParaRPr lang="en-US">
              <a:solidFill>
                <a:srgbClr val="5A6378"/>
              </a:solidFill>
            </a:endParaRPr>
          </a:p>
        </p:txBody>
      </p:sp>
      <p:sp>
        <p:nvSpPr>
          <p:cNvPr id="5" name="Slide Number Placeholder 4"/>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166238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3" name="Footer Placeholder 2"/>
          <p:cNvSpPr>
            <a:spLocks noGrp="1"/>
          </p:cNvSpPr>
          <p:nvPr>
            <p:ph type="ftr" sz="quarter" idx="11"/>
          </p:nvPr>
        </p:nvSpPr>
        <p:spPr/>
        <p:txBody>
          <a:bodyPr/>
          <a:lstStyle/>
          <a:p>
            <a:endParaRPr lang="en-US">
              <a:solidFill>
                <a:srgbClr val="5A6378"/>
              </a:solidFill>
            </a:endParaRPr>
          </a:p>
        </p:txBody>
      </p:sp>
      <p:sp>
        <p:nvSpPr>
          <p:cNvPr id="4" name="Slide Number Placeholder 3"/>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3637137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FAFBBC91-190F-4AC8-B332-58E24BE920FC}" type="datetimeFigureOut">
              <a:rPr lang="en-US" smtClean="0">
                <a:solidFill>
                  <a:srgbClr val="5A6378"/>
                </a:solidFill>
              </a:rPr>
              <a:pPr/>
              <a:t>3/29/2023</a:t>
            </a:fld>
            <a:endParaRPr lang="en-US">
              <a:solidFill>
                <a:srgbClr val="5A6378"/>
              </a:solidFill>
            </a:endParaRPr>
          </a:p>
        </p:txBody>
      </p:sp>
      <p:sp>
        <p:nvSpPr>
          <p:cNvPr id="6" name="Footer Placeholder 5"/>
          <p:cNvSpPr>
            <a:spLocks noGrp="1"/>
          </p:cNvSpPr>
          <p:nvPr>
            <p:ph type="ftr" sz="quarter" idx="11"/>
          </p:nvPr>
        </p:nvSpPr>
        <p:spPr/>
        <p:txBody>
          <a:bodyPr/>
          <a:lstStyle/>
          <a:p>
            <a:endParaRPr lang="en-US">
              <a:solidFill>
                <a:srgbClr val="5A6378"/>
              </a:solidFill>
            </a:endParaRPr>
          </a:p>
        </p:txBody>
      </p:sp>
      <p:sp>
        <p:nvSpPr>
          <p:cNvPr id="7" name="Slide Number Placeholder 6"/>
          <p:cNvSpPr>
            <a:spLocks noGrp="1"/>
          </p:cNvSpPr>
          <p:nvPr>
            <p:ph type="sldNum" sz="quarter" idx="12"/>
          </p:nvPr>
        </p:nvSpPr>
        <p:spPr/>
        <p:txBody>
          <a:bodyPr/>
          <a:lstStyle/>
          <a:p>
            <a:fld id="{4CE3BF3F-D992-416F-943C-3EB7427D6400}" type="slidenum">
              <a:rPr lang="en-US" smtClean="0">
                <a:solidFill>
                  <a:srgbClr val="5A6378"/>
                </a:solidFill>
              </a:rPr>
              <a:pPr/>
              <a:t>‹#›</a:t>
            </a:fld>
            <a:endParaRPr lang="en-US">
              <a:solidFill>
                <a:srgbClr val="5A6378"/>
              </a:solidFill>
            </a:endParaRPr>
          </a:p>
        </p:txBody>
      </p:sp>
    </p:spTree>
    <p:extLst>
      <p:ext uri="{BB962C8B-B14F-4D97-AF65-F5344CB8AC3E}">
        <p14:creationId xmlns:p14="http://schemas.microsoft.com/office/powerpoint/2010/main" val="266883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a:t>Click to edit Master title style</a:t>
            </a:r>
          </a:p>
        </p:txBody>
      </p:sp>
      <p:sp>
        <p:nvSpPr>
          <p:cNvPr id="3" name="Picture Placeholder 2"/>
          <p:cNvSpPr>
            <a:spLocks noGrp="1"/>
          </p:cNvSpPr>
          <p:nvPr>
            <p:ph type="pic" idx="1"/>
          </p:nvPr>
        </p:nvSpPr>
        <p:spPr>
          <a:xfrm>
            <a:off x="4319323" y="822855"/>
            <a:ext cx="5143500" cy="4061354"/>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en-US"/>
              <a:t>Click icon to add picture</a:t>
            </a:r>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
        <p:nvSpPr>
          <p:cNvPr id="5" name="Date Placeholder 4"/>
          <p:cNvSpPr>
            <a:spLocks noGrp="1"/>
          </p:cNvSpPr>
          <p:nvPr>
            <p:ph type="dt" sz="half" idx="10"/>
          </p:nvPr>
        </p:nvSpPr>
        <p:spPr/>
        <p:txBody>
          <a:bodyPr/>
          <a:lstStyle/>
          <a:p>
            <a:fld id="{FAFBBC91-190F-4AC8-B332-58E24BE920FC}" type="datetimeFigureOut">
              <a:rPr lang="en-US" smtClean="0">
                <a:solidFill>
                  <a:srgbClr val="D4D4D6"/>
                </a:solidFill>
              </a:rPr>
              <a:pPr/>
              <a:t>3/29/2023</a:t>
            </a:fld>
            <a:endParaRPr lang="en-US">
              <a:solidFill>
                <a:srgbClr val="D4D4D6"/>
              </a:solidFill>
            </a:endParaRPr>
          </a:p>
        </p:txBody>
      </p:sp>
      <p:sp>
        <p:nvSpPr>
          <p:cNvPr id="6" name="Footer Placeholder 5"/>
          <p:cNvSpPr>
            <a:spLocks noGrp="1"/>
          </p:cNvSpPr>
          <p:nvPr>
            <p:ph type="ftr" sz="quarter" idx="11"/>
          </p:nvPr>
        </p:nvSpPr>
        <p:spPr/>
        <p:txBody>
          <a:bodyPr/>
          <a:lstStyle/>
          <a:p>
            <a:endParaRPr lang="en-US">
              <a:solidFill>
                <a:srgbClr val="D4D4D6"/>
              </a:solidFill>
            </a:endParaRPr>
          </a:p>
        </p:txBody>
      </p:sp>
      <p:sp>
        <p:nvSpPr>
          <p:cNvPr id="7" name="Slide Number Placeholder 6"/>
          <p:cNvSpPr>
            <a:spLocks noGrp="1"/>
          </p:cNvSpPr>
          <p:nvPr>
            <p:ph type="sldNum" sz="quarter" idx="12"/>
          </p:nvPr>
        </p:nvSpPr>
        <p:spPr/>
        <p:txBody>
          <a:bodyPr/>
          <a:lstStyle/>
          <a:p>
            <a:fld id="{4CE3BF3F-D992-416F-943C-3EB7427D6400}" type="slidenum">
              <a:rPr lang="en-US" smtClean="0">
                <a:solidFill>
                  <a:srgbClr val="D4D4D6"/>
                </a:solidFill>
              </a:rPr>
              <a:pPr/>
              <a:t>‹#›</a:t>
            </a:fld>
            <a:endParaRPr lang="en-US">
              <a:solidFill>
                <a:srgbClr val="D4D4D6"/>
              </a:solidFill>
            </a:endParaRPr>
          </a:p>
        </p:txBody>
      </p:sp>
    </p:spTree>
    <p:extLst>
      <p:ext uri="{BB962C8B-B14F-4D97-AF65-F5344CB8AC3E}">
        <p14:creationId xmlns:p14="http://schemas.microsoft.com/office/powerpoint/2010/main" val="180996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FAFBBC91-190F-4AC8-B332-58E24BE920FC}" type="datetimeFigureOut">
              <a:rPr lang="en-US" smtClean="0"/>
              <a:pPr/>
              <a:t>3/29/2023</a:t>
            </a:fld>
            <a:endParaRPr lang="en-US"/>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CE3BF3F-D992-416F-943C-3EB7427D6400}" type="slidenum">
              <a:rPr lang="en-US" smtClean="0"/>
              <a:pPr/>
              <a:t>‹#›</a:t>
            </a:fld>
            <a:endParaRPr lang="en-US"/>
          </a:p>
        </p:txBody>
      </p:sp>
    </p:spTree>
    <p:extLst>
      <p:ext uri="{BB962C8B-B14F-4D97-AF65-F5344CB8AC3E}">
        <p14:creationId xmlns:p14="http://schemas.microsoft.com/office/powerpoint/2010/main" val="18277158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56" r:id="rId12"/>
  </p:sldLayoutIdLst>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358" y="-7453"/>
            <a:ext cx="10159286" cy="5711842"/>
          </a:xfrm>
          <a:prstGeom prst="rect">
            <a:avLst/>
          </a:prstGeom>
        </p:spPr>
      </p:pic>
      <p:sp>
        <p:nvSpPr>
          <p:cNvPr id="3" name="Title 2">
            <a:extLst>
              <a:ext uri="{FF2B5EF4-FFF2-40B4-BE49-F238E27FC236}">
                <a16:creationId xmlns:a16="http://schemas.microsoft.com/office/drawing/2014/main" id="{538F4E60-76EB-430F-A683-62FC6F2078BD}"/>
              </a:ext>
            </a:extLst>
          </p:cNvPr>
          <p:cNvSpPr>
            <a:spLocks noGrp="1"/>
          </p:cNvSpPr>
          <p:nvPr>
            <p:ph type="ctrTitle"/>
          </p:nvPr>
        </p:nvSpPr>
        <p:spPr>
          <a:xfrm>
            <a:off x="305200" y="4219948"/>
            <a:ext cx="8635394" cy="1847814"/>
          </a:xfrm>
        </p:spPr>
        <p:txBody>
          <a:bodyPr/>
          <a:lstStyle/>
          <a:p>
            <a:r>
              <a:rPr lang="en-US" sz="4447" dirty="0">
                <a:solidFill>
                  <a:srgbClr val="FFFFFF"/>
                </a:solidFill>
                <a:cs typeface="Arial" panose="020B0604020202020204" pitchFamily="34" charset="0"/>
              </a:rPr>
              <a:t>The College Essay:</a:t>
            </a:r>
            <a:br>
              <a:rPr lang="en-US" sz="4447" dirty="0">
                <a:solidFill>
                  <a:srgbClr val="FFFFFF"/>
                </a:solidFill>
                <a:cs typeface="Arial" panose="020B0604020202020204" pitchFamily="34" charset="0"/>
              </a:rPr>
            </a:br>
            <a:r>
              <a:rPr lang="en-US" sz="4447" dirty="0">
                <a:solidFill>
                  <a:srgbClr val="FFFFFF"/>
                </a:solidFill>
                <a:cs typeface="Arial" panose="020B0604020202020204" pitchFamily="34" charset="0"/>
              </a:rPr>
              <a:t>The Stories We Tell</a:t>
            </a:r>
            <a:br>
              <a:rPr lang="en-US" sz="4447" dirty="0">
                <a:solidFill>
                  <a:srgbClr val="FFFFFF"/>
                </a:solidFill>
                <a:cs typeface="Arial" panose="020B0604020202020204" pitchFamily="34" charset="0"/>
              </a:rPr>
            </a:br>
            <a:endParaRPr lang="en-US" sz="4447" dirty="0">
              <a:solidFill>
                <a:srgbClr val="FFFFFF"/>
              </a:solidFill>
              <a:cs typeface="Arial" panose="020B0604020202020204" pitchFamily="34" charset="0"/>
            </a:endParaRPr>
          </a:p>
        </p:txBody>
      </p:sp>
    </p:spTree>
    <p:extLst>
      <p:ext uri="{BB962C8B-B14F-4D97-AF65-F5344CB8AC3E}">
        <p14:creationId xmlns:p14="http://schemas.microsoft.com/office/powerpoint/2010/main" val="243734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5200" y="964674"/>
            <a:ext cx="8229600" cy="3785652"/>
          </a:xfrm>
          <a:prstGeom prst="rect">
            <a:avLst/>
          </a:prstGeom>
          <a:noFill/>
        </p:spPr>
        <p:txBody>
          <a:bodyPr wrap="square" rtlCol="0">
            <a:spAutoFit/>
          </a:bodyPr>
          <a:lstStyle/>
          <a:p>
            <a:pPr algn="ctr"/>
            <a:r>
              <a:rPr lang="en-US" sz="6000" spc="600" dirty="0">
                <a:solidFill>
                  <a:srgbClr val="58595B"/>
                </a:solidFill>
                <a:latin typeface="+mj-lt"/>
              </a:rPr>
              <a:t>TIP #2 </a:t>
            </a:r>
          </a:p>
          <a:p>
            <a:pPr algn="ctr"/>
            <a:r>
              <a:rPr lang="en-US" sz="6000" spc="600" dirty="0">
                <a:solidFill>
                  <a:srgbClr val="58595B"/>
                </a:solidFill>
                <a:latin typeface="+mj-lt"/>
              </a:rPr>
              <a:t>Answer the question being asked.</a:t>
            </a:r>
          </a:p>
        </p:txBody>
      </p:sp>
    </p:spTree>
    <p:extLst>
      <p:ext uri="{BB962C8B-B14F-4D97-AF65-F5344CB8AC3E}">
        <p14:creationId xmlns:p14="http://schemas.microsoft.com/office/powerpoint/2010/main" val="231404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1A26-3A28-4FB1-8DEC-004DF13F8ECC}"/>
              </a:ext>
            </a:extLst>
          </p:cNvPr>
          <p:cNvSpPr>
            <a:spLocks noGrp="1"/>
          </p:cNvSpPr>
          <p:nvPr>
            <p:ph type="title"/>
          </p:nvPr>
        </p:nvSpPr>
        <p:spPr>
          <a:xfrm>
            <a:off x="698500" y="304271"/>
            <a:ext cx="8763000" cy="1181630"/>
          </a:xfrm>
        </p:spPr>
        <p:txBody>
          <a:bodyPr>
            <a:noAutofit/>
          </a:bodyPr>
          <a:lstStyle/>
          <a:p>
            <a:r>
              <a:rPr lang="en-US" sz="3600" dirty="0"/>
              <a:t>Supplemental Questions</a:t>
            </a:r>
            <a:endParaRPr lang="en-US" sz="3600" i="1" dirty="0"/>
          </a:p>
        </p:txBody>
      </p:sp>
      <p:sp>
        <p:nvSpPr>
          <p:cNvPr id="3" name="Content Placeholder 2">
            <a:extLst>
              <a:ext uri="{FF2B5EF4-FFF2-40B4-BE49-F238E27FC236}">
                <a16:creationId xmlns:a16="http://schemas.microsoft.com/office/drawing/2014/main" id="{48AE5D85-D693-414A-810A-F239FADF4717}"/>
              </a:ext>
            </a:extLst>
          </p:cNvPr>
          <p:cNvSpPr>
            <a:spLocks noGrp="1"/>
          </p:cNvSpPr>
          <p:nvPr>
            <p:ph idx="1"/>
          </p:nvPr>
        </p:nvSpPr>
        <p:spPr>
          <a:xfrm>
            <a:off x="698500" y="1333500"/>
            <a:ext cx="8648700" cy="3924300"/>
          </a:xfrm>
        </p:spPr>
        <p:txBody>
          <a:bodyPr>
            <a:normAutofit fontScale="92500"/>
          </a:bodyPr>
          <a:lstStyle/>
          <a:p>
            <a:pPr marL="285750" marR="0" lvl="0" indent="-285750" algn="l" rtl="0">
              <a:lnSpc>
                <a:spcPct val="94000"/>
              </a:lnSpc>
              <a:spcBef>
                <a:spcPts val="900"/>
              </a:spcBef>
              <a:spcAft>
                <a:spcPts val="0"/>
              </a:spcAft>
              <a:buClr>
                <a:schemeClr val="dk2"/>
              </a:buClr>
              <a:buSzPts val="1800"/>
              <a:buFont typeface="Arial"/>
              <a:buChar char="•"/>
            </a:pPr>
            <a:r>
              <a:rPr lang="en-US" sz="2400" b="0" i="0" u="none" strike="noStrike" cap="none" dirty="0">
                <a:solidFill>
                  <a:schemeClr val="dk1"/>
                </a:solidFill>
                <a:latin typeface="Verdana"/>
                <a:ea typeface="Verdana"/>
                <a:cs typeface="Verdana"/>
                <a:sym typeface="Verdana"/>
              </a:rPr>
              <a:t>Shorter writing sample than essay, but equally important.</a:t>
            </a:r>
            <a:endParaRPr lang="en-US" sz="1600" dirty="0"/>
          </a:p>
          <a:p>
            <a:pPr marL="285750" marR="0" lvl="0" indent="-285750" algn="l" rtl="0">
              <a:lnSpc>
                <a:spcPct val="94000"/>
              </a:lnSpc>
              <a:spcBef>
                <a:spcPts val="900"/>
              </a:spcBef>
              <a:spcAft>
                <a:spcPts val="0"/>
              </a:spcAft>
              <a:buClr>
                <a:schemeClr val="dk2"/>
              </a:buClr>
              <a:buSzPts val="1800"/>
              <a:buFont typeface="Arial"/>
              <a:buChar char="•"/>
            </a:pPr>
            <a:r>
              <a:rPr lang="en-US" sz="2400" b="0" i="0" u="none" strike="noStrike" cap="none" dirty="0">
                <a:solidFill>
                  <a:schemeClr val="dk1"/>
                </a:solidFill>
                <a:latin typeface="Verdana"/>
                <a:ea typeface="Verdana"/>
                <a:cs typeface="Verdana"/>
                <a:sym typeface="Verdana"/>
              </a:rPr>
              <a:t>You can and should talk about a specific university. These should be unique to each school and indicative of the campus culture/values.</a:t>
            </a:r>
            <a:endParaRPr lang="en-US" sz="1600" dirty="0"/>
          </a:p>
          <a:p>
            <a:pPr marL="285750" marR="0" lvl="0" indent="-285750" algn="l" rtl="0">
              <a:lnSpc>
                <a:spcPct val="94000"/>
              </a:lnSpc>
              <a:spcBef>
                <a:spcPts val="900"/>
              </a:spcBef>
              <a:spcAft>
                <a:spcPts val="0"/>
              </a:spcAft>
              <a:buClr>
                <a:schemeClr val="dk2"/>
              </a:buClr>
              <a:buSzPts val="1800"/>
              <a:buFont typeface="Arial"/>
              <a:buChar char="•"/>
            </a:pPr>
            <a:r>
              <a:rPr lang="en-US" sz="2400" b="0" i="0" u="none" strike="noStrike" cap="none" dirty="0">
                <a:solidFill>
                  <a:schemeClr val="dk1"/>
                </a:solidFill>
                <a:latin typeface="Verdana"/>
                <a:ea typeface="Verdana"/>
                <a:cs typeface="Verdana"/>
                <a:sym typeface="Verdana"/>
              </a:rPr>
              <a:t>Like essays, answer the ones that come easily to you first.</a:t>
            </a:r>
            <a:endParaRPr lang="en-US" sz="1600" dirty="0"/>
          </a:p>
          <a:p>
            <a:pPr marL="285750" marR="0" lvl="0" indent="-285750" algn="l" rtl="0">
              <a:lnSpc>
                <a:spcPct val="94000"/>
              </a:lnSpc>
              <a:spcBef>
                <a:spcPts val="9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Do not save them for the last minute- they could take longer.</a:t>
            </a:r>
            <a:endParaRPr lang="en-US" sz="6000" b="0" i="0" u="none" strike="noStrike" cap="none" dirty="0">
              <a:solidFill>
                <a:schemeClr val="dk1"/>
              </a:solidFill>
              <a:latin typeface="Verdana"/>
              <a:ea typeface="Verdana"/>
              <a:cs typeface="Verdana"/>
              <a:sym typeface="Verdana"/>
            </a:endParaRPr>
          </a:p>
          <a:p>
            <a:pPr marL="285750" marR="0" lvl="0" indent="-285750" algn="l" rtl="0">
              <a:lnSpc>
                <a:spcPct val="94000"/>
              </a:lnSpc>
              <a:spcBef>
                <a:spcPts val="9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Don’t repeat what you have already said in your Common App essay.</a:t>
            </a:r>
            <a:endParaRPr lang="en-US" sz="1600" dirty="0"/>
          </a:p>
        </p:txBody>
      </p:sp>
    </p:spTree>
    <p:extLst>
      <p:ext uri="{BB962C8B-B14F-4D97-AF65-F5344CB8AC3E}">
        <p14:creationId xmlns:p14="http://schemas.microsoft.com/office/powerpoint/2010/main" val="104078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1A26-3A28-4FB1-8DEC-004DF13F8ECC}"/>
              </a:ext>
            </a:extLst>
          </p:cNvPr>
          <p:cNvSpPr>
            <a:spLocks noGrp="1"/>
          </p:cNvSpPr>
          <p:nvPr>
            <p:ph type="title"/>
          </p:nvPr>
        </p:nvSpPr>
        <p:spPr>
          <a:xfrm>
            <a:off x="698500" y="304271"/>
            <a:ext cx="8763000" cy="1181630"/>
          </a:xfrm>
        </p:spPr>
        <p:txBody>
          <a:bodyPr>
            <a:noAutofit/>
          </a:bodyPr>
          <a:lstStyle/>
          <a:p>
            <a:r>
              <a:rPr lang="en-US" sz="3600" dirty="0"/>
              <a:t>Supplemental Prompt Examples</a:t>
            </a:r>
            <a:endParaRPr lang="en-US" sz="3600" i="1" dirty="0"/>
          </a:p>
        </p:txBody>
      </p:sp>
      <p:sp>
        <p:nvSpPr>
          <p:cNvPr id="3" name="Content Placeholder 2">
            <a:extLst>
              <a:ext uri="{FF2B5EF4-FFF2-40B4-BE49-F238E27FC236}">
                <a16:creationId xmlns:a16="http://schemas.microsoft.com/office/drawing/2014/main" id="{48AE5D85-D693-414A-810A-F239FADF4717}"/>
              </a:ext>
            </a:extLst>
          </p:cNvPr>
          <p:cNvSpPr>
            <a:spLocks noGrp="1"/>
          </p:cNvSpPr>
          <p:nvPr>
            <p:ph idx="1"/>
          </p:nvPr>
        </p:nvSpPr>
        <p:spPr>
          <a:xfrm>
            <a:off x="-115481" y="1333499"/>
            <a:ext cx="9996081" cy="4077229"/>
          </a:xfrm>
        </p:spPr>
        <p:txBody>
          <a:bodyPr>
            <a:normAutofit fontScale="77500" lnSpcReduction="20000"/>
          </a:bodyPr>
          <a:lstStyle/>
          <a:p>
            <a:pPr marL="860425" marR="0" lvl="1" indent="-285750" algn="l" rtl="0">
              <a:spcBef>
                <a:spcPts val="600"/>
              </a:spcBef>
              <a:spcAft>
                <a:spcPts val="0"/>
              </a:spcAft>
              <a:buClr>
                <a:schemeClr val="dk1"/>
              </a:buClr>
              <a:buSzPts val="1750"/>
              <a:buFont typeface="Arial"/>
              <a:buChar char="•"/>
            </a:pPr>
            <a:r>
              <a:rPr lang="en-US" sz="2400" b="1" i="0" u="none" strike="noStrike" cap="none" dirty="0">
                <a:solidFill>
                  <a:schemeClr val="dk1"/>
                </a:solidFill>
                <a:latin typeface="Verdana"/>
                <a:ea typeface="Verdana"/>
                <a:cs typeface="Verdana"/>
                <a:sym typeface="Verdana"/>
              </a:rPr>
              <a:t>The “Why?” Essay: </a:t>
            </a:r>
            <a:r>
              <a:rPr lang="en-US" sz="2400" b="0" i="0" u="none" strike="noStrike" cap="none" dirty="0">
                <a:solidFill>
                  <a:schemeClr val="dk1"/>
                </a:solidFill>
                <a:latin typeface="Verdana"/>
                <a:ea typeface="Verdana"/>
                <a:cs typeface="Verdana"/>
                <a:sym typeface="Verdana"/>
              </a:rPr>
              <a:t>Why do you want to attend our school? We want to know you’ve reflected and done research. </a:t>
            </a:r>
            <a:endParaRPr lang="en-US" sz="1600" dirty="0"/>
          </a:p>
          <a:p>
            <a:pPr marL="860425" marR="0" lvl="1" indent="-285750" algn="l" rtl="0">
              <a:spcBef>
                <a:spcPts val="600"/>
              </a:spcBef>
              <a:spcAft>
                <a:spcPts val="0"/>
              </a:spcAft>
              <a:buClr>
                <a:schemeClr val="dk1"/>
              </a:buClr>
              <a:buSzPts val="1750"/>
              <a:buFont typeface="Arial"/>
              <a:buChar char="•"/>
            </a:pPr>
            <a:r>
              <a:rPr lang="en-US" sz="2400" b="1" i="0" u="none" strike="noStrike" cap="none" dirty="0">
                <a:solidFill>
                  <a:schemeClr val="dk1"/>
                </a:solidFill>
                <a:latin typeface="Verdana"/>
                <a:ea typeface="Verdana"/>
                <a:cs typeface="Verdana"/>
                <a:sym typeface="Verdana"/>
              </a:rPr>
              <a:t>The Major Essay: </a:t>
            </a:r>
            <a:r>
              <a:rPr lang="en-US" sz="2400" b="0" i="0" u="none" strike="noStrike" cap="none" dirty="0">
                <a:solidFill>
                  <a:schemeClr val="dk1"/>
                </a:solidFill>
                <a:latin typeface="Verdana"/>
                <a:ea typeface="Verdana"/>
                <a:cs typeface="Verdana"/>
                <a:sym typeface="Verdana"/>
              </a:rPr>
              <a:t>Schools want to know what drives your interests and what kind of success you’ve already had in those fields.</a:t>
            </a:r>
          </a:p>
          <a:p>
            <a:pPr marL="860425" marR="0" lvl="1" indent="-285750" algn="l" rtl="0">
              <a:spcBef>
                <a:spcPts val="600"/>
              </a:spcBef>
              <a:spcAft>
                <a:spcPts val="0"/>
              </a:spcAft>
              <a:buClr>
                <a:schemeClr val="dk1"/>
              </a:buClr>
              <a:buSzPts val="1750"/>
              <a:buFont typeface="Arial"/>
              <a:buChar char="•"/>
            </a:pPr>
            <a:r>
              <a:rPr lang="en-US" sz="2400" b="1" i="0" u="none" strike="noStrike" cap="none" dirty="0">
                <a:solidFill>
                  <a:schemeClr val="dk1"/>
                </a:solidFill>
                <a:latin typeface="Verdana"/>
                <a:ea typeface="Verdana"/>
                <a:cs typeface="Verdana"/>
                <a:sym typeface="Verdana"/>
              </a:rPr>
              <a:t>The Activity Elaboration Essay: </a:t>
            </a:r>
            <a:r>
              <a:rPr lang="en-US" sz="2400" b="0" i="0" u="none" strike="noStrike" cap="none" dirty="0">
                <a:solidFill>
                  <a:schemeClr val="dk1"/>
                </a:solidFill>
                <a:latin typeface="Verdana"/>
                <a:ea typeface="Verdana"/>
                <a:cs typeface="Verdana"/>
                <a:sym typeface="Verdana"/>
              </a:rPr>
              <a:t>Schools are interested in knowing how students may contribute to campus outside of the classroom.</a:t>
            </a:r>
          </a:p>
          <a:p>
            <a:pPr marL="860425" marR="0" lvl="1" indent="-285750" algn="l" rtl="0">
              <a:spcBef>
                <a:spcPts val="600"/>
              </a:spcBef>
              <a:spcAft>
                <a:spcPts val="0"/>
              </a:spcAft>
              <a:buClr>
                <a:schemeClr val="dk1"/>
              </a:buClr>
              <a:buSzPts val="1750"/>
              <a:buFont typeface="Arial"/>
              <a:buChar char="•"/>
            </a:pPr>
            <a:r>
              <a:rPr lang="en-US" sz="2400" b="1" i="0" u="none" strike="noStrike" cap="none" dirty="0">
                <a:solidFill>
                  <a:schemeClr val="dk1"/>
                </a:solidFill>
                <a:latin typeface="Verdana"/>
                <a:ea typeface="Verdana"/>
                <a:cs typeface="Verdana"/>
                <a:sym typeface="Verdana"/>
              </a:rPr>
              <a:t>The Community Essay: </a:t>
            </a:r>
            <a:r>
              <a:rPr lang="en-US" sz="2400" b="0" i="0" u="none" strike="noStrike" cap="none" dirty="0">
                <a:solidFill>
                  <a:schemeClr val="dk1"/>
                </a:solidFill>
                <a:latin typeface="Verdana"/>
                <a:ea typeface="Verdana"/>
                <a:cs typeface="Verdana"/>
                <a:sym typeface="Verdana"/>
              </a:rPr>
              <a:t>Many schools are interested in creating an inclusive and diverse campus. Are you open to living and learning alongside people of all different backgrounds?</a:t>
            </a:r>
          </a:p>
          <a:p>
            <a:pPr marL="860425" marR="0" lvl="1" indent="-285750" algn="l" rtl="0">
              <a:spcBef>
                <a:spcPts val="600"/>
              </a:spcBef>
              <a:spcAft>
                <a:spcPts val="0"/>
              </a:spcAft>
              <a:buClr>
                <a:schemeClr val="dk1"/>
              </a:buClr>
              <a:buSzPts val="1750"/>
              <a:buFont typeface="Arial"/>
              <a:buChar char="•"/>
            </a:pPr>
            <a:r>
              <a:rPr lang="en-US" sz="2400" b="1" i="0" u="none" strike="noStrike" cap="none" dirty="0">
                <a:solidFill>
                  <a:schemeClr val="dk1"/>
                </a:solidFill>
                <a:latin typeface="Verdana"/>
                <a:ea typeface="Verdana"/>
                <a:cs typeface="Verdana"/>
                <a:sym typeface="Verdana"/>
              </a:rPr>
              <a:t>The Intellectual Essay: </a:t>
            </a:r>
            <a:r>
              <a:rPr lang="en-US" sz="2400" b="0" i="0" u="none" strike="noStrike" cap="none" dirty="0">
                <a:solidFill>
                  <a:schemeClr val="dk1"/>
                </a:solidFill>
                <a:latin typeface="Verdana"/>
                <a:ea typeface="Verdana"/>
                <a:cs typeface="Verdana"/>
                <a:sym typeface="Verdana"/>
              </a:rPr>
              <a:t>Certain schools want to see evidence of a student’s academic mind at work. Therefore, the school may ask the student to respond to a prompt that requires analysis and          thoughtful consideration of their own interests and passions.</a:t>
            </a:r>
          </a:p>
          <a:p>
            <a:pPr marL="860425" marR="0" lvl="1" indent="-285750" algn="l" rtl="0">
              <a:spcBef>
                <a:spcPts val="600"/>
              </a:spcBef>
              <a:spcAft>
                <a:spcPts val="0"/>
              </a:spcAft>
              <a:buClr>
                <a:schemeClr val="dk1"/>
              </a:buClr>
              <a:buSzPts val="1750"/>
              <a:buFont typeface="Arial"/>
              <a:buChar char="•"/>
            </a:pPr>
            <a:r>
              <a:rPr lang="en-US" sz="2400" b="1" i="0" u="none" strike="noStrike" cap="none" dirty="0">
                <a:solidFill>
                  <a:schemeClr val="dk1"/>
                </a:solidFill>
                <a:latin typeface="Verdana"/>
                <a:ea typeface="Verdana"/>
                <a:cs typeface="Verdana"/>
                <a:sym typeface="Verdana"/>
              </a:rPr>
              <a:t>The Quirky or Imaginative Essay: </a:t>
            </a:r>
            <a:r>
              <a:rPr lang="en-US" sz="2400" b="0" i="0" u="none" strike="noStrike" cap="none" dirty="0">
                <a:solidFill>
                  <a:schemeClr val="dk1"/>
                </a:solidFill>
                <a:latin typeface="Verdana"/>
                <a:ea typeface="Verdana"/>
                <a:cs typeface="Verdana"/>
                <a:sym typeface="Verdana"/>
              </a:rPr>
              <a:t>Certain schools are           interested in seeing a student’s creative side. Typically these                are not your standard argumentative essays; instead these         essays ask you to think outside of the box.</a:t>
            </a:r>
          </a:p>
          <a:p>
            <a:pPr marL="860425" marR="0" lvl="1" indent="-285750" algn="l" rtl="0">
              <a:spcBef>
                <a:spcPts val="600"/>
              </a:spcBef>
              <a:spcAft>
                <a:spcPts val="0"/>
              </a:spcAft>
              <a:buClr>
                <a:schemeClr val="dk1"/>
              </a:buClr>
              <a:buSzPts val="1750"/>
              <a:buFont typeface="Arial"/>
              <a:buChar char="•"/>
            </a:pPr>
            <a:endParaRPr lang="en-US" sz="2400" b="0" i="0" u="none" strike="noStrike" cap="none" dirty="0">
              <a:solidFill>
                <a:schemeClr val="dk1"/>
              </a:solidFill>
              <a:latin typeface="Verdana"/>
              <a:ea typeface="Verdana"/>
              <a:cs typeface="Verdana"/>
              <a:sym typeface="Verdana"/>
            </a:endParaRPr>
          </a:p>
          <a:p>
            <a:pPr marL="574675" marR="0" lvl="1" indent="0" algn="l" rtl="0">
              <a:spcBef>
                <a:spcPts val="600"/>
              </a:spcBef>
              <a:spcAft>
                <a:spcPts val="0"/>
              </a:spcAft>
              <a:buClr>
                <a:schemeClr val="dk1"/>
              </a:buClr>
              <a:buSzPts val="1750"/>
              <a:buNone/>
            </a:pPr>
            <a:endParaRPr lang="en-US" sz="2400"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593872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5200" y="964674"/>
            <a:ext cx="8229600" cy="2862322"/>
          </a:xfrm>
          <a:prstGeom prst="rect">
            <a:avLst/>
          </a:prstGeom>
          <a:noFill/>
        </p:spPr>
        <p:txBody>
          <a:bodyPr wrap="square" rtlCol="0">
            <a:spAutoFit/>
          </a:bodyPr>
          <a:lstStyle/>
          <a:p>
            <a:pPr algn="ctr"/>
            <a:r>
              <a:rPr lang="en-US" sz="6000" spc="600" dirty="0">
                <a:solidFill>
                  <a:srgbClr val="58595B"/>
                </a:solidFill>
                <a:latin typeface="+mj-lt"/>
              </a:rPr>
              <a:t>TIP #3 </a:t>
            </a:r>
          </a:p>
          <a:p>
            <a:pPr algn="ctr"/>
            <a:r>
              <a:rPr lang="en-US" sz="6000" spc="600" dirty="0">
                <a:solidFill>
                  <a:srgbClr val="58595B"/>
                </a:solidFill>
                <a:latin typeface="+mj-lt"/>
              </a:rPr>
              <a:t>Don't just recount—reflect! </a:t>
            </a:r>
          </a:p>
        </p:txBody>
      </p:sp>
    </p:spTree>
    <p:extLst>
      <p:ext uri="{BB962C8B-B14F-4D97-AF65-F5344CB8AC3E}">
        <p14:creationId xmlns:p14="http://schemas.microsoft.com/office/powerpoint/2010/main" val="142398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6100" y="571500"/>
            <a:ext cx="9067800" cy="5447645"/>
          </a:xfrm>
          <a:prstGeom prst="rect">
            <a:avLst/>
          </a:prstGeom>
          <a:noFill/>
        </p:spPr>
        <p:txBody>
          <a:bodyPr wrap="square" rtlCol="0">
            <a:spAutoFit/>
          </a:bodyPr>
          <a:lstStyle/>
          <a:p>
            <a:pPr algn="ctr"/>
            <a:r>
              <a:rPr lang="en-US" sz="3200" i="1" spc="600" dirty="0">
                <a:solidFill>
                  <a:srgbClr val="58595B"/>
                </a:solidFill>
                <a:latin typeface="+mj-lt"/>
              </a:rPr>
              <a:t>How did it affect you?</a:t>
            </a:r>
          </a:p>
          <a:p>
            <a:pPr algn="ctr"/>
            <a:endParaRPr lang="en-US" sz="3200" i="1" spc="600" dirty="0">
              <a:solidFill>
                <a:srgbClr val="58595B"/>
              </a:solidFill>
              <a:latin typeface="+mj-lt"/>
            </a:endParaRPr>
          </a:p>
          <a:p>
            <a:pPr algn="ctr"/>
            <a:r>
              <a:rPr lang="en-US" sz="3200" i="1" spc="600" dirty="0">
                <a:solidFill>
                  <a:srgbClr val="58595B"/>
                </a:solidFill>
                <a:latin typeface="+mj-lt"/>
              </a:rPr>
              <a:t>What did you learn from the experience?</a:t>
            </a:r>
          </a:p>
          <a:p>
            <a:pPr algn="ctr"/>
            <a:endParaRPr lang="en-US" sz="3200" i="1" spc="600" dirty="0">
              <a:solidFill>
                <a:srgbClr val="58595B"/>
              </a:solidFill>
              <a:latin typeface="+mj-lt"/>
            </a:endParaRPr>
          </a:p>
          <a:p>
            <a:pPr algn="ctr"/>
            <a:r>
              <a:rPr lang="en-US" sz="3200" i="1" spc="600" dirty="0">
                <a:solidFill>
                  <a:srgbClr val="58595B"/>
                </a:solidFill>
                <a:latin typeface="+mj-lt"/>
              </a:rPr>
              <a:t>How did it shape your worldview?</a:t>
            </a:r>
          </a:p>
          <a:p>
            <a:pPr algn="ctr"/>
            <a:endParaRPr lang="en-US" sz="3200" i="1" spc="600" dirty="0">
              <a:solidFill>
                <a:srgbClr val="58595B"/>
              </a:solidFill>
              <a:latin typeface="+mj-lt"/>
            </a:endParaRPr>
          </a:p>
          <a:p>
            <a:pPr algn="ctr"/>
            <a:r>
              <a:rPr lang="en-US" sz="3200" i="1" spc="600" dirty="0">
                <a:solidFill>
                  <a:srgbClr val="58595B"/>
                </a:solidFill>
                <a:latin typeface="+mj-lt"/>
              </a:rPr>
              <a:t>What does it teach you about</a:t>
            </a:r>
          </a:p>
          <a:p>
            <a:pPr algn="ctr"/>
            <a:r>
              <a:rPr lang="en-US" sz="3200" i="1" spc="600" dirty="0">
                <a:solidFill>
                  <a:srgbClr val="58595B"/>
                </a:solidFill>
                <a:latin typeface="+mj-lt"/>
              </a:rPr>
              <a:t> the human experience?</a:t>
            </a:r>
          </a:p>
          <a:p>
            <a:pPr algn="ctr"/>
            <a:endParaRPr lang="en-US" sz="6000" spc="600" dirty="0">
              <a:solidFill>
                <a:srgbClr val="58595B"/>
              </a:solidFill>
              <a:latin typeface="+mj-lt"/>
            </a:endParaRPr>
          </a:p>
        </p:txBody>
      </p:sp>
    </p:spTree>
    <p:extLst>
      <p:ext uri="{BB962C8B-B14F-4D97-AF65-F5344CB8AC3E}">
        <p14:creationId xmlns:p14="http://schemas.microsoft.com/office/powerpoint/2010/main" val="354808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5200" y="964674"/>
            <a:ext cx="8229600" cy="2862322"/>
          </a:xfrm>
          <a:prstGeom prst="rect">
            <a:avLst/>
          </a:prstGeom>
          <a:noFill/>
        </p:spPr>
        <p:txBody>
          <a:bodyPr wrap="square" rtlCol="0">
            <a:spAutoFit/>
          </a:bodyPr>
          <a:lstStyle/>
          <a:p>
            <a:pPr algn="ctr"/>
            <a:r>
              <a:rPr lang="en-US" sz="6000" spc="600" dirty="0">
                <a:solidFill>
                  <a:srgbClr val="58595B"/>
                </a:solidFill>
                <a:latin typeface="+mj-lt"/>
              </a:rPr>
              <a:t>TIP #4 </a:t>
            </a:r>
          </a:p>
          <a:p>
            <a:pPr algn="ctr"/>
            <a:r>
              <a:rPr lang="en-US" sz="6000" spc="600" dirty="0">
                <a:solidFill>
                  <a:srgbClr val="58595B"/>
                </a:solidFill>
                <a:latin typeface="+mj-lt"/>
              </a:rPr>
              <a:t>Do your research on the institution</a:t>
            </a:r>
          </a:p>
        </p:txBody>
      </p:sp>
    </p:spTree>
    <p:extLst>
      <p:ext uri="{BB962C8B-B14F-4D97-AF65-F5344CB8AC3E}">
        <p14:creationId xmlns:p14="http://schemas.microsoft.com/office/powerpoint/2010/main" val="395153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5200" y="503009"/>
            <a:ext cx="8229600" cy="4708981"/>
          </a:xfrm>
          <a:prstGeom prst="rect">
            <a:avLst/>
          </a:prstGeom>
          <a:noFill/>
        </p:spPr>
        <p:txBody>
          <a:bodyPr wrap="square" rtlCol="0">
            <a:spAutoFit/>
          </a:bodyPr>
          <a:lstStyle/>
          <a:p>
            <a:pPr algn="ctr"/>
            <a:r>
              <a:rPr lang="en-US" sz="6000" spc="600" dirty="0">
                <a:solidFill>
                  <a:srgbClr val="58595B"/>
                </a:solidFill>
                <a:latin typeface="+mj-lt"/>
              </a:rPr>
              <a:t>TIP #5 </a:t>
            </a:r>
          </a:p>
          <a:p>
            <a:pPr algn="ctr"/>
            <a:r>
              <a:rPr lang="en-US" sz="6000" spc="600" dirty="0">
                <a:solidFill>
                  <a:srgbClr val="58595B"/>
                </a:solidFill>
                <a:latin typeface="+mj-lt"/>
              </a:rPr>
              <a:t>The essay should be about YOU…not grandma, mom, sister, friend.</a:t>
            </a:r>
          </a:p>
        </p:txBody>
      </p:sp>
    </p:spTree>
    <p:extLst>
      <p:ext uri="{BB962C8B-B14F-4D97-AF65-F5344CB8AC3E}">
        <p14:creationId xmlns:p14="http://schemas.microsoft.com/office/powerpoint/2010/main" val="76458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1041400" y="1866900"/>
            <a:ext cx="7620000" cy="1855281"/>
          </a:xfrm>
          <a:prstGeom prst="rect">
            <a:avLst/>
          </a:prstGeom>
          <a:solidFill>
            <a:sysClr val="window" lastClr="FFFFFF"/>
          </a:solidFill>
          <a:ln w="76200">
            <a:solidFill>
              <a:srgbClr val="592C82"/>
            </a:solidFill>
            <a:prstDash val="sysDash"/>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vert="horz" anchor="ctr">
            <a:normAutofit/>
          </a:bodyPr>
          <a:lstStyle>
            <a:lvl1pPr marL="0" indent="0" algn="l" rtl="0" eaLnBrk="1" latinLnBrk="0" hangingPunct="1">
              <a:spcBef>
                <a:spcPts val="600"/>
              </a:spcBef>
              <a:buClr>
                <a:schemeClr val="tx2"/>
              </a:buClr>
              <a:buSzPct val="73000"/>
              <a:buFont typeface="Wingdings 2"/>
              <a:buNone/>
              <a:defRPr kumimoji="0" sz="32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marR="0" lvl="0" indent="0" algn="ctr" defTabSz="914400" rtl="0" eaLnBrk="1" fontAlgn="auto" latinLnBrk="0" hangingPunct="1">
              <a:lnSpc>
                <a:spcPct val="100000"/>
              </a:lnSpc>
              <a:spcBef>
                <a:spcPts val="600"/>
              </a:spcBef>
              <a:spcAft>
                <a:spcPts val="0"/>
              </a:spcAft>
              <a:buClr>
                <a:srgbClr val="44546A"/>
              </a:buClr>
              <a:buSzPct val="73000"/>
              <a:buFont typeface="Wingdings 2"/>
              <a:buNone/>
              <a:tabLst/>
              <a:defRPr/>
            </a:pPr>
            <a:r>
              <a:rPr kumimoji="0" lang="en-US" sz="4400" b="0" i="0" u="none" strike="noStrike" kern="1200" cap="none" spc="0" normalizeH="0" baseline="0" noProof="0" dirty="0">
                <a:ln>
                  <a:noFill/>
                </a:ln>
                <a:solidFill>
                  <a:srgbClr val="58595B"/>
                </a:solidFill>
                <a:effectLst/>
                <a:uLnTx/>
                <a:uFillTx/>
                <a:latin typeface="+mj-lt"/>
                <a:ea typeface="+mn-ea"/>
                <a:cs typeface="+mn-cs"/>
              </a:rPr>
              <a:t>What SHOULD You Do?</a:t>
            </a:r>
          </a:p>
        </p:txBody>
      </p:sp>
    </p:spTree>
    <p:extLst>
      <p:ext uri="{BB962C8B-B14F-4D97-AF65-F5344CB8AC3E}">
        <p14:creationId xmlns:p14="http://schemas.microsoft.com/office/powerpoint/2010/main" val="16143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BA573255-1820-304C-AE03-98E918E4F375}"/>
              </a:ext>
            </a:extLst>
          </p:cNvPr>
          <p:cNvSpPr txBox="1"/>
          <p:nvPr/>
        </p:nvSpPr>
        <p:spPr>
          <a:xfrm>
            <a:off x="508000" y="343587"/>
            <a:ext cx="8839200" cy="5492612"/>
          </a:xfrm>
          <a:prstGeom prst="rect">
            <a:avLst/>
          </a:prstGeom>
        </p:spPr>
        <p:txBody>
          <a:bodyPr vert="horz" wrap="square" lIns="0" tIns="3892" rIns="0" bIns="0" rtlCol="0">
            <a:spAutoFit/>
          </a:bodyPr>
          <a:lstStyle/>
          <a:p>
            <a:pPr marL="115382" marR="1557" indent="-111685" algn="ctr">
              <a:spcAft>
                <a:spcPts val="800"/>
              </a:spcAft>
            </a:pPr>
            <a:r>
              <a:rPr lang="en-US" sz="2500" spc="-2" dirty="0">
                <a:solidFill>
                  <a:srgbClr val="4F207A"/>
                </a:solidFill>
                <a:latin typeface="+mj-lt"/>
                <a:cs typeface="Arial" panose="020B0604020202020204" pitchFamily="34" charset="0"/>
              </a:rPr>
              <a:t>Write something meaningful to YOU.</a:t>
            </a:r>
          </a:p>
          <a:p>
            <a:pPr marL="115382" marR="1557" indent="-111685" algn="ctr">
              <a:spcAft>
                <a:spcPts val="800"/>
              </a:spcAft>
            </a:pPr>
            <a:r>
              <a:rPr lang="en-US" sz="2500" spc="-2" dirty="0">
                <a:solidFill>
                  <a:srgbClr val="4F207A"/>
                </a:solidFill>
                <a:latin typeface="+mj-lt"/>
                <a:cs typeface="Arial" panose="020B0604020202020204" pitchFamily="34" charset="0"/>
              </a:rPr>
              <a:t>Be authentic. Be genuine.</a:t>
            </a:r>
          </a:p>
          <a:p>
            <a:pPr marL="115382" marR="1557" indent="-111685" algn="ctr">
              <a:spcAft>
                <a:spcPts val="800"/>
              </a:spcAft>
            </a:pPr>
            <a:r>
              <a:rPr lang="en-US" sz="2500" spc="-2" dirty="0">
                <a:solidFill>
                  <a:srgbClr val="4F207A"/>
                </a:solidFill>
                <a:latin typeface="+mj-lt"/>
                <a:cs typeface="Arial" panose="020B0604020202020204" pitchFamily="34" charset="0"/>
              </a:rPr>
              <a:t>Write </a:t>
            </a:r>
            <a:r>
              <a:rPr lang="en-US" sz="2500" b="1" spc="-2" dirty="0">
                <a:solidFill>
                  <a:srgbClr val="4F207A"/>
                </a:solidFill>
                <a:latin typeface="+mj-lt"/>
                <a:cs typeface="Arial" panose="020B0604020202020204" pitchFamily="34" charset="0"/>
              </a:rPr>
              <a:t>multiple</a:t>
            </a:r>
            <a:r>
              <a:rPr lang="en-US" sz="2500" spc="-2" dirty="0">
                <a:solidFill>
                  <a:srgbClr val="4F207A"/>
                </a:solidFill>
                <a:latin typeface="+mj-lt"/>
                <a:cs typeface="Arial" panose="020B0604020202020204" pitchFamily="34" charset="0"/>
              </a:rPr>
              <a:t> drafts.  </a:t>
            </a:r>
          </a:p>
          <a:p>
            <a:pPr marL="115382" marR="1557" indent="-111685" algn="ctr">
              <a:spcAft>
                <a:spcPts val="800"/>
              </a:spcAft>
            </a:pPr>
            <a:r>
              <a:rPr lang="en-US" sz="2500" spc="-2" dirty="0">
                <a:solidFill>
                  <a:srgbClr val="4F207A"/>
                </a:solidFill>
                <a:latin typeface="+mj-lt"/>
                <a:cs typeface="Arial" panose="020B0604020202020204" pitchFamily="34" charset="0"/>
              </a:rPr>
              <a:t>REFLECT. RESEARCH. WRITE. REVISE.</a:t>
            </a:r>
          </a:p>
          <a:p>
            <a:pPr marL="115382" marR="1557" indent="-111685" algn="ctr">
              <a:spcAft>
                <a:spcPts val="800"/>
              </a:spcAft>
            </a:pPr>
            <a:r>
              <a:rPr lang="en-US" sz="2500" spc="-2" dirty="0">
                <a:solidFill>
                  <a:srgbClr val="4F207A"/>
                </a:solidFill>
                <a:latin typeface="+mj-lt"/>
                <a:cs typeface="Arial" panose="020B0604020202020204" pitchFamily="34" charset="0"/>
              </a:rPr>
              <a:t>Take common essay topics and make them unique</a:t>
            </a:r>
          </a:p>
          <a:p>
            <a:pPr marL="115382" marR="1557" indent="-111685" algn="ctr">
              <a:spcAft>
                <a:spcPts val="800"/>
              </a:spcAft>
            </a:pPr>
            <a:r>
              <a:rPr lang="en-US" sz="2500" i="1" spc="-2" dirty="0">
                <a:solidFill>
                  <a:srgbClr val="4F207A"/>
                </a:solidFill>
                <a:latin typeface="+mj-lt"/>
                <a:cs typeface="Arial" panose="020B0604020202020204" pitchFamily="34" charset="0"/>
              </a:rPr>
              <a:t>Edit</a:t>
            </a:r>
            <a:r>
              <a:rPr lang="en-US" sz="2500" spc="-2" dirty="0">
                <a:solidFill>
                  <a:srgbClr val="4F207A"/>
                </a:solidFill>
                <a:latin typeface="+mj-lt"/>
                <a:cs typeface="Arial" panose="020B0604020202020204" pitchFamily="34" charset="0"/>
              </a:rPr>
              <a:t> yourself, have a teacher or counselor make </a:t>
            </a:r>
            <a:r>
              <a:rPr lang="en-US" sz="2500" i="1" spc="-2" dirty="0">
                <a:solidFill>
                  <a:srgbClr val="4F207A"/>
                </a:solidFill>
                <a:latin typeface="+mj-lt"/>
                <a:cs typeface="Arial" panose="020B0604020202020204" pitchFamily="34" charset="0"/>
              </a:rPr>
              <a:t>edits</a:t>
            </a:r>
            <a:r>
              <a:rPr lang="en-US" sz="2500" spc="-2" dirty="0">
                <a:solidFill>
                  <a:srgbClr val="4F207A"/>
                </a:solidFill>
                <a:latin typeface="+mj-lt"/>
                <a:cs typeface="Arial" panose="020B0604020202020204" pitchFamily="34" charset="0"/>
              </a:rPr>
              <a:t>, and have a family member or mentor make </a:t>
            </a:r>
            <a:r>
              <a:rPr lang="en-US" sz="2500" i="1" spc="-2" dirty="0">
                <a:solidFill>
                  <a:srgbClr val="4F207A"/>
                </a:solidFill>
                <a:latin typeface="+mj-lt"/>
                <a:cs typeface="Arial" panose="020B0604020202020204" pitchFamily="34" charset="0"/>
              </a:rPr>
              <a:t>edits</a:t>
            </a:r>
            <a:r>
              <a:rPr lang="en-US" sz="2500" spc="-2" dirty="0">
                <a:solidFill>
                  <a:srgbClr val="4F207A"/>
                </a:solidFill>
                <a:latin typeface="+mj-lt"/>
                <a:cs typeface="Arial" panose="020B0604020202020204" pitchFamily="34" charset="0"/>
              </a:rPr>
              <a:t>.</a:t>
            </a:r>
          </a:p>
          <a:p>
            <a:pPr marL="115382" marR="1557" indent="-111685" algn="ctr">
              <a:spcAft>
                <a:spcPts val="800"/>
              </a:spcAft>
            </a:pPr>
            <a:r>
              <a:rPr lang="en-US" sz="1500" i="1" spc="-2" dirty="0">
                <a:solidFill>
                  <a:srgbClr val="4F207A"/>
                </a:solidFill>
                <a:latin typeface="+mj-lt"/>
                <a:cs typeface="Arial" panose="020B0604020202020204" pitchFamily="34" charset="0"/>
              </a:rPr>
              <a:t>Editing includes spelling, grammar, and punctuation AND content.</a:t>
            </a:r>
          </a:p>
          <a:p>
            <a:pPr marL="115382" marR="1557" indent="-111685" algn="ctr">
              <a:spcAft>
                <a:spcPts val="800"/>
              </a:spcAft>
            </a:pPr>
            <a:r>
              <a:rPr lang="en-US" sz="2500" spc="-2" dirty="0">
                <a:solidFill>
                  <a:srgbClr val="4F207A"/>
                </a:solidFill>
                <a:latin typeface="+mj-lt"/>
                <a:cs typeface="Arial" panose="020B0604020202020204" pitchFamily="34" charset="0"/>
              </a:rPr>
              <a:t>Remember, what is on your college application is                </a:t>
            </a:r>
            <a:r>
              <a:rPr lang="en-US" sz="2500" b="1" spc="-2" dirty="0">
                <a:solidFill>
                  <a:srgbClr val="4F207A"/>
                </a:solidFill>
                <a:latin typeface="+mj-lt"/>
                <a:cs typeface="Arial" panose="020B0604020202020204" pitchFamily="34" charset="0"/>
              </a:rPr>
              <a:t>the only insight</a:t>
            </a:r>
            <a:r>
              <a:rPr lang="en-US" sz="2500" spc="-2" dirty="0">
                <a:solidFill>
                  <a:srgbClr val="4F207A"/>
                </a:solidFill>
                <a:latin typeface="+mj-lt"/>
                <a:cs typeface="Arial" panose="020B0604020202020204" pitchFamily="34" charset="0"/>
              </a:rPr>
              <a:t> we have into you as a person.</a:t>
            </a:r>
          </a:p>
          <a:p>
            <a:pPr marL="115382" marR="1557" indent="-111685" algn="ctr">
              <a:spcAft>
                <a:spcPts val="800"/>
              </a:spcAft>
            </a:pPr>
            <a:r>
              <a:rPr lang="en-US" sz="2500" spc="-2" dirty="0">
                <a:solidFill>
                  <a:srgbClr val="4F207A"/>
                </a:solidFill>
                <a:latin typeface="+mj-lt"/>
                <a:cs typeface="Arial" panose="020B0604020202020204" pitchFamily="34" charset="0"/>
              </a:rPr>
              <a:t>Start early and submit early! </a:t>
            </a:r>
          </a:p>
          <a:p>
            <a:pPr marL="115382" marR="1557" indent="-111685" algn="ctr">
              <a:spcBef>
                <a:spcPts val="31"/>
              </a:spcBef>
            </a:pPr>
            <a:endParaRPr lang="en-US" sz="2500" dirty="0">
              <a:latin typeface="+mj-lt"/>
              <a:cs typeface="Arial" panose="020B0604020202020204" pitchFamily="34" charset="0"/>
            </a:endParaRPr>
          </a:p>
        </p:txBody>
      </p:sp>
    </p:spTree>
    <p:extLst>
      <p:ext uri="{BB962C8B-B14F-4D97-AF65-F5344CB8AC3E}">
        <p14:creationId xmlns:p14="http://schemas.microsoft.com/office/powerpoint/2010/main" val="62823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0"/>
          <p:cNvSpPr txBox="1">
            <a:spLocks/>
          </p:cNvSpPr>
          <p:nvPr/>
        </p:nvSpPr>
        <p:spPr>
          <a:xfrm>
            <a:off x="1041400" y="1866900"/>
            <a:ext cx="7620000" cy="1855281"/>
          </a:xfrm>
          <a:prstGeom prst="rect">
            <a:avLst/>
          </a:prstGeom>
          <a:solidFill>
            <a:sysClr val="window" lastClr="FFFFFF"/>
          </a:solidFill>
          <a:ln w="76200">
            <a:solidFill>
              <a:srgbClr val="592C82"/>
            </a:solidFill>
            <a:prstDash val="sysDash"/>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vert="horz" anchor="ctr">
            <a:normAutofit/>
          </a:bodyPr>
          <a:lstStyle>
            <a:lvl1pPr marL="0" indent="0" algn="l" rtl="0" eaLnBrk="1" latinLnBrk="0" hangingPunct="1">
              <a:spcBef>
                <a:spcPts val="600"/>
              </a:spcBef>
              <a:buClr>
                <a:schemeClr val="tx2"/>
              </a:buClr>
              <a:buSzPct val="73000"/>
              <a:buFont typeface="Wingdings 2"/>
              <a:buNone/>
              <a:defRPr kumimoji="0" sz="32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marR="0" lvl="0" indent="0" algn="ctr" defTabSz="914400" rtl="0" eaLnBrk="1" fontAlgn="auto" latinLnBrk="0" hangingPunct="1">
              <a:lnSpc>
                <a:spcPct val="100000"/>
              </a:lnSpc>
              <a:spcBef>
                <a:spcPts val="600"/>
              </a:spcBef>
              <a:spcAft>
                <a:spcPts val="0"/>
              </a:spcAft>
              <a:buClr>
                <a:srgbClr val="44546A"/>
              </a:buClr>
              <a:buSzPct val="73000"/>
              <a:buFont typeface="Wingdings 2"/>
              <a:buNone/>
              <a:tabLst/>
              <a:defRPr/>
            </a:pPr>
            <a:r>
              <a:rPr kumimoji="0" lang="en-US" sz="4400" b="0" i="0" u="none" strike="noStrike" kern="1200" cap="none" spc="0" normalizeH="0" baseline="0" noProof="0" dirty="0">
                <a:ln>
                  <a:noFill/>
                </a:ln>
                <a:solidFill>
                  <a:srgbClr val="58595B"/>
                </a:solidFill>
                <a:effectLst/>
                <a:uLnTx/>
                <a:uFillTx/>
                <a:latin typeface="+mj-lt"/>
                <a:ea typeface="+mn-ea"/>
                <a:cs typeface="+mn-cs"/>
              </a:rPr>
              <a:t>What SHOULDN’T You Do?</a:t>
            </a:r>
          </a:p>
        </p:txBody>
      </p:sp>
    </p:spTree>
    <p:extLst>
      <p:ext uri="{BB962C8B-B14F-4D97-AF65-F5344CB8AC3E}">
        <p14:creationId xmlns:p14="http://schemas.microsoft.com/office/powerpoint/2010/main" val="327619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5200" y="964674"/>
            <a:ext cx="8229600" cy="3785652"/>
          </a:xfrm>
          <a:prstGeom prst="rect">
            <a:avLst/>
          </a:prstGeom>
          <a:noFill/>
        </p:spPr>
        <p:txBody>
          <a:bodyPr wrap="square" rtlCol="0">
            <a:spAutoFit/>
          </a:bodyPr>
          <a:lstStyle/>
          <a:p>
            <a:pPr algn="ctr"/>
            <a:r>
              <a:rPr lang="en-US" sz="6000" spc="600" dirty="0">
                <a:solidFill>
                  <a:srgbClr val="58595B"/>
                </a:solidFill>
                <a:latin typeface="+mj-lt"/>
              </a:rPr>
              <a:t>What Story do I want to share with the Admissions Committee? </a:t>
            </a:r>
          </a:p>
        </p:txBody>
      </p:sp>
    </p:spTree>
    <p:extLst>
      <p:ext uri="{BB962C8B-B14F-4D97-AF65-F5344CB8AC3E}">
        <p14:creationId xmlns:p14="http://schemas.microsoft.com/office/powerpoint/2010/main" val="1717330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BA573255-1820-304C-AE03-98E918E4F375}"/>
              </a:ext>
            </a:extLst>
          </p:cNvPr>
          <p:cNvSpPr txBox="1"/>
          <p:nvPr/>
        </p:nvSpPr>
        <p:spPr>
          <a:xfrm>
            <a:off x="546100" y="971545"/>
            <a:ext cx="9067800" cy="4774467"/>
          </a:xfrm>
          <a:prstGeom prst="rect">
            <a:avLst/>
          </a:prstGeom>
        </p:spPr>
        <p:txBody>
          <a:bodyPr vert="horz" wrap="square" lIns="0" tIns="3892" rIns="0" bIns="0" rtlCol="0">
            <a:spAutoFit/>
          </a:bodyPr>
          <a:lstStyle/>
          <a:p>
            <a:pPr marL="115382" marR="1557" indent="-111685" algn="ctr">
              <a:spcAft>
                <a:spcPts val="800"/>
              </a:spcAft>
            </a:pPr>
            <a:r>
              <a:rPr lang="en-US" sz="2500" spc="-2" dirty="0">
                <a:solidFill>
                  <a:srgbClr val="4F207A"/>
                </a:solidFill>
                <a:latin typeface="+mj-lt"/>
                <a:cs typeface="Arial" panose="020B0604020202020204" pitchFamily="34" charset="0"/>
              </a:rPr>
              <a:t>Wait until the </a:t>
            </a:r>
            <a:r>
              <a:rPr lang="en-US" sz="2500" b="1" spc="-2" dirty="0">
                <a:solidFill>
                  <a:srgbClr val="4F207A"/>
                </a:solidFill>
                <a:latin typeface="+mj-lt"/>
                <a:cs typeface="Arial" panose="020B0604020202020204" pitchFamily="34" charset="0"/>
              </a:rPr>
              <a:t>last minute. </a:t>
            </a:r>
          </a:p>
          <a:p>
            <a:pPr marL="115382" marR="1557" indent="-111685" algn="ctr">
              <a:spcAft>
                <a:spcPts val="800"/>
              </a:spcAft>
            </a:pPr>
            <a:r>
              <a:rPr lang="en-US" sz="2500" spc="-2" dirty="0">
                <a:solidFill>
                  <a:srgbClr val="4F207A"/>
                </a:solidFill>
                <a:latin typeface="+mj-lt"/>
                <a:cs typeface="Arial" panose="020B0604020202020204" pitchFamily="34" charset="0"/>
              </a:rPr>
              <a:t>Write something you think WE want to hear.</a:t>
            </a:r>
          </a:p>
          <a:p>
            <a:pPr marL="115382" marR="1557" indent="-111685" algn="ctr">
              <a:spcAft>
                <a:spcPts val="800"/>
              </a:spcAft>
            </a:pPr>
            <a:r>
              <a:rPr lang="en-US" sz="2500" spc="-2" dirty="0">
                <a:solidFill>
                  <a:srgbClr val="4F207A"/>
                </a:solidFill>
                <a:latin typeface="+mj-lt"/>
                <a:cs typeface="Arial" panose="020B0604020202020204" pitchFamily="34" charset="0"/>
              </a:rPr>
              <a:t>Ignore edits and feedback </a:t>
            </a:r>
            <a:r>
              <a:rPr lang="en-US" sz="2500" i="1" spc="-2" dirty="0">
                <a:solidFill>
                  <a:srgbClr val="4F207A"/>
                </a:solidFill>
                <a:latin typeface="+mj-lt"/>
                <a:cs typeface="Arial" panose="020B0604020202020204" pitchFamily="34" charset="0"/>
              </a:rPr>
              <a:t>of others. </a:t>
            </a:r>
          </a:p>
          <a:p>
            <a:pPr marL="115382" marR="1557" indent="-111685" algn="ctr">
              <a:spcAft>
                <a:spcPts val="800"/>
              </a:spcAft>
            </a:pPr>
            <a:r>
              <a:rPr lang="en-US" sz="2500" spc="-2" dirty="0">
                <a:solidFill>
                  <a:srgbClr val="4F207A"/>
                </a:solidFill>
                <a:latin typeface="+mj-lt"/>
                <a:cs typeface="Arial" panose="020B0604020202020204" pitchFamily="34" charset="0"/>
              </a:rPr>
              <a:t>Make silly mistakes that could have been avoided.</a:t>
            </a:r>
          </a:p>
          <a:p>
            <a:pPr marL="115382" marR="1557" indent="-111685" algn="ctr">
              <a:spcAft>
                <a:spcPts val="800"/>
              </a:spcAft>
            </a:pPr>
            <a:r>
              <a:rPr lang="en-US" sz="2500" spc="-2" dirty="0">
                <a:solidFill>
                  <a:srgbClr val="4F207A"/>
                </a:solidFill>
                <a:latin typeface="+mj-lt"/>
                <a:cs typeface="Arial" panose="020B0604020202020204" pitchFamily="34" charset="0"/>
              </a:rPr>
              <a:t>Try to be funny, if you’re not funny (humor is tough to portray)</a:t>
            </a:r>
          </a:p>
          <a:p>
            <a:pPr marL="115382" marR="1557" indent="-111685" algn="ctr">
              <a:spcAft>
                <a:spcPts val="800"/>
              </a:spcAft>
            </a:pPr>
            <a:r>
              <a:rPr lang="en-US" sz="2500" spc="-2" dirty="0">
                <a:solidFill>
                  <a:srgbClr val="4F207A"/>
                </a:solidFill>
                <a:latin typeface="+mj-lt"/>
                <a:cs typeface="Arial" panose="020B0604020202020204" pitchFamily="34" charset="0"/>
              </a:rPr>
              <a:t>Assume readers have the same opinions and experiences</a:t>
            </a:r>
          </a:p>
          <a:p>
            <a:pPr marL="115382" marR="1557" indent="-111685" algn="ctr">
              <a:spcAft>
                <a:spcPts val="800"/>
              </a:spcAft>
            </a:pPr>
            <a:r>
              <a:rPr lang="en-US" sz="2500" spc="-2" dirty="0">
                <a:solidFill>
                  <a:srgbClr val="4F207A"/>
                </a:solidFill>
                <a:latin typeface="+mj-lt"/>
                <a:cs typeface="Arial" panose="020B0604020202020204" pitchFamily="34" charset="0"/>
              </a:rPr>
              <a:t>Don’t forget sentence structure and style</a:t>
            </a:r>
          </a:p>
          <a:p>
            <a:pPr marL="115382" marR="1557" indent="-111685" algn="ctr">
              <a:spcAft>
                <a:spcPts val="800"/>
              </a:spcAft>
            </a:pPr>
            <a:r>
              <a:rPr lang="en-US" sz="2500" spc="-2" dirty="0">
                <a:solidFill>
                  <a:srgbClr val="4F207A"/>
                </a:solidFill>
                <a:latin typeface="+mj-lt"/>
                <a:cs typeface="Arial" panose="020B0604020202020204" pitchFamily="34" charset="0"/>
              </a:rPr>
              <a:t> </a:t>
            </a:r>
          </a:p>
          <a:p>
            <a:pPr marL="115382" marR="1557" indent="-111685" algn="ctr">
              <a:spcAft>
                <a:spcPts val="800"/>
              </a:spcAft>
            </a:pPr>
            <a:endParaRPr lang="en-US" sz="2500" spc="-2" dirty="0">
              <a:solidFill>
                <a:srgbClr val="4F207A"/>
              </a:solidFill>
              <a:latin typeface="+mj-lt"/>
              <a:cs typeface="Arial" panose="020B0604020202020204" pitchFamily="34" charset="0"/>
            </a:endParaRPr>
          </a:p>
          <a:p>
            <a:pPr marL="115382" marR="1557" indent="-111685" algn="ctr">
              <a:spcBef>
                <a:spcPts val="31"/>
              </a:spcBef>
            </a:pPr>
            <a:endParaRPr lang="en-US" sz="2500" dirty="0">
              <a:latin typeface="+mj-lt"/>
              <a:cs typeface="Arial" panose="020B0604020202020204" pitchFamily="34" charset="0"/>
            </a:endParaRPr>
          </a:p>
        </p:txBody>
      </p:sp>
    </p:spTree>
    <p:extLst>
      <p:ext uri="{BB962C8B-B14F-4D97-AF65-F5344CB8AC3E}">
        <p14:creationId xmlns:p14="http://schemas.microsoft.com/office/powerpoint/2010/main" val="281762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64928E-96C6-46DB-971D-41F90D861CE6}"/>
              </a:ext>
            </a:extLst>
          </p:cNvPr>
          <p:cNvPicPr/>
          <p:nvPr/>
        </p:nvPicPr>
        <p:blipFill>
          <a:blip r:embed="rId2"/>
          <a:stretch>
            <a:fillRect/>
          </a:stretch>
        </p:blipFill>
        <p:spPr>
          <a:xfrm>
            <a:off x="357" y="0"/>
            <a:ext cx="10159287" cy="5715000"/>
          </a:xfrm>
          <a:prstGeom prst="rect">
            <a:avLst/>
          </a:prstGeom>
        </p:spPr>
      </p:pic>
      <p:sp>
        <p:nvSpPr>
          <p:cNvPr id="3" name="Content Placeholder 2">
            <a:extLst>
              <a:ext uri="{FF2B5EF4-FFF2-40B4-BE49-F238E27FC236}">
                <a16:creationId xmlns:a16="http://schemas.microsoft.com/office/drawing/2014/main" id="{2A2279DF-2F21-4E6E-938A-C97975B1E849}"/>
              </a:ext>
            </a:extLst>
          </p:cNvPr>
          <p:cNvSpPr txBox="1">
            <a:spLocks/>
          </p:cNvSpPr>
          <p:nvPr/>
        </p:nvSpPr>
        <p:spPr>
          <a:xfrm>
            <a:off x="431800" y="3543300"/>
            <a:ext cx="5257800" cy="1451769"/>
          </a:xfrm>
          <a:prstGeom prst="rect">
            <a:avLst/>
          </a:prstGeom>
        </p:spPr>
        <p:txBody>
          <a:bodyPr vert="horz" lIns="91440" tIns="45720" rIns="91440" bIns="45720" rtlCol="0">
            <a:normAutofit lnSpcReduction="10000"/>
          </a:bodyPr>
          <a:lstStyle>
            <a:lvl1pPr marL="0" indent="0" algn="l" defTabSz="761970" rtl="0" eaLnBrk="1" latinLnBrk="0" hangingPunct="1">
              <a:lnSpc>
                <a:spcPct val="90000"/>
              </a:lnSpc>
              <a:spcBef>
                <a:spcPts val="833"/>
              </a:spcBef>
              <a:buFont typeface="Arial" panose="020B0604020202020204" pitchFamily="34" charset="0"/>
              <a:buNone/>
              <a:defRPr sz="2667" kern="1200">
                <a:solidFill>
                  <a:schemeClr val="tx1"/>
                </a:solidFill>
                <a:latin typeface="+mn-lt"/>
                <a:ea typeface="+mn-ea"/>
                <a:cs typeface="+mn-cs"/>
              </a:defRPr>
            </a:lvl1pPr>
            <a:lvl2pPr marL="380985" indent="0" algn="l" defTabSz="761970" rtl="0" eaLnBrk="1" latinLnBrk="0" hangingPunct="1">
              <a:lnSpc>
                <a:spcPct val="90000"/>
              </a:lnSpc>
              <a:spcBef>
                <a:spcPts val="417"/>
              </a:spcBef>
              <a:buFont typeface="Arial" panose="020B0604020202020204" pitchFamily="34" charset="0"/>
              <a:buNone/>
              <a:defRPr sz="2333" kern="1200">
                <a:solidFill>
                  <a:schemeClr val="tx1"/>
                </a:solidFill>
                <a:latin typeface="+mn-lt"/>
                <a:ea typeface="+mn-ea"/>
                <a:cs typeface="+mn-cs"/>
              </a:defRPr>
            </a:lvl2pPr>
            <a:lvl3pPr marL="761970" indent="0" algn="l" defTabSz="761970" rtl="0" eaLnBrk="1" latinLnBrk="0" hangingPunct="1">
              <a:lnSpc>
                <a:spcPct val="90000"/>
              </a:lnSpc>
              <a:spcBef>
                <a:spcPts val="417"/>
              </a:spcBef>
              <a:buFont typeface="Arial" panose="020B0604020202020204" pitchFamily="34" charset="0"/>
              <a:buNone/>
              <a:defRPr sz="2000" kern="1200">
                <a:solidFill>
                  <a:schemeClr val="tx1"/>
                </a:solidFill>
                <a:latin typeface="+mn-lt"/>
                <a:ea typeface="+mn-ea"/>
                <a:cs typeface="+mn-cs"/>
              </a:defRPr>
            </a:lvl3pPr>
            <a:lvl4pPr marL="1142954" indent="0" algn="l" defTabSz="761970" rtl="0" eaLnBrk="1" latinLnBrk="0" hangingPunct="1">
              <a:lnSpc>
                <a:spcPct val="90000"/>
              </a:lnSpc>
              <a:spcBef>
                <a:spcPts val="417"/>
              </a:spcBef>
              <a:buFont typeface="Arial" panose="020B0604020202020204" pitchFamily="34" charset="0"/>
              <a:buNone/>
              <a:defRPr sz="1667" kern="1200">
                <a:solidFill>
                  <a:schemeClr val="tx1"/>
                </a:solidFill>
                <a:latin typeface="+mn-lt"/>
                <a:ea typeface="+mn-ea"/>
                <a:cs typeface="+mn-cs"/>
              </a:defRPr>
            </a:lvl4pPr>
            <a:lvl5pPr marL="1523939" indent="0" algn="l" defTabSz="761970" rtl="0" eaLnBrk="1" latinLnBrk="0" hangingPunct="1">
              <a:lnSpc>
                <a:spcPct val="90000"/>
              </a:lnSpc>
              <a:spcBef>
                <a:spcPts val="417"/>
              </a:spcBef>
              <a:buFont typeface="Arial" panose="020B0604020202020204" pitchFamily="34" charset="0"/>
              <a:buNone/>
              <a:defRPr sz="1667" kern="1200">
                <a:solidFill>
                  <a:schemeClr val="tx1"/>
                </a:solidFill>
                <a:latin typeface="+mn-lt"/>
                <a:ea typeface="+mn-ea"/>
                <a:cs typeface="+mn-cs"/>
              </a:defRPr>
            </a:lvl5pPr>
            <a:lvl6pPr marL="1904924" indent="0" algn="l" defTabSz="761970" rtl="0" eaLnBrk="1" latinLnBrk="0" hangingPunct="1">
              <a:lnSpc>
                <a:spcPct val="90000"/>
              </a:lnSpc>
              <a:spcBef>
                <a:spcPts val="417"/>
              </a:spcBef>
              <a:buFont typeface="Arial" panose="020B0604020202020204" pitchFamily="34" charset="0"/>
              <a:buNone/>
              <a:defRPr sz="1667" kern="1200">
                <a:solidFill>
                  <a:schemeClr val="tx1"/>
                </a:solidFill>
                <a:latin typeface="+mn-lt"/>
                <a:ea typeface="+mn-ea"/>
                <a:cs typeface="+mn-cs"/>
              </a:defRPr>
            </a:lvl6pPr>
            <a:lvl7pPr marL="2285909" indent="0" algn="l" defTabSz="761970" rtl="0" eaLnBrk="1" latinLnBrk="0" hangingPunct="1">
              <a:lnSpc>
                <a:spcPct val="90000"/>
              </a:lnSpc>
              <a:spcBef>
                <a:spcPts val="417"/>
              </a:spcBef>
              <a:buFont typeface="Arial" panose="020B0604020202020204" pitchFamily="34" charset="0"/>
              <a:buNone/>
              <a:defRPr sz="1667" kern="1200">
                <a:solidFill>
                  <a:schemeClr val="tx1"/>
                </a:solidFill>
                <a:latin typeface="+mn-lt"/>
                <a:ea typeface="+mn-ea"/>
                <a:cs typeface="+mn-cs"/>
              </a:defRPr>
            </a:lvl7pPr>
            <a:lvl8pPr marL="2666893" indent="0" algn="l" defTabSz="761970" rtl="0" eaLnBrk="1" latinLnBrk="0" hangingPunct="1">
              <a:lnSpc>
                <a:spcPct val="90000"/>
              </a:lnSpc>
              <a:spcBef>
                <a:spcPts val="417"/>
              </a:spcBef>
              <a:buFont typeface="Arial" panose="020B0604020202020204" pitchFamily="34" charset="0"/>
              <a:buNone/>
              <a:defRPr sz="1667" kern="1200">
                <a:solidFill>
                  <a:schemeClr val="tx1"/>
                </a:solidFill>
                <a:latin typeface="+mn-lt"/>
                <a:ea typeface="+mn-ea"/>
                <a:cs typeface="+mn-cs"/>
              </a:defRPr>
            </a:lvl8pPr>
            <a:lvl9pPr marL="3047878" indent="0" algn="l" defTabSz="761970" rtl="0" eaLnBrk="1" latinLnBrk="0" hangingPunct="1">
              <a:lnSpc>
                <a:spcPct val="90000"/>
              </a:lnSpc>
              <a:spcBef>
                <a:spcPts val="417"/>
              </a:spcBef>
              <a:buFont typeface="Arial" panose="020B0604020202020204" pitchFamily="34" charset="0"/>
              <a:buNone/>
              <a:defRPr sz="1667" kern="1200">
                <a:solidFill>
                  <a:schemeClr val="tx1"/>
                </a:solidFill>
                <a:latin typeface="+mn-lt"/>
                <a:ea typeface="+mn-ea"/>
                <a:cs typeface="+mn-cs"/>
              </a:defRPr>
            </a:lvl9pPr>
          </a:lstStyle>
          <a:p>
            <a:r>
              <a:rPr lang="en-US" sz="2000" dirty="0">
                <a:solidFill>
                  <a:schemeClr val="bg2"/>
                </a:solidFill>
                <a:latin typeface="+mj-lt"/>
                <a:cs typeface="Arial" panose="020B0604020202020204" pitchFamily="34" charset="0"/>
              </a:rPr>
              <a:t>Kat Everard</a:t>
            </a:r>
          </a:p>
          <a:p>
            <a:r>
              <a:rPr lang="en-US" sz="2000" dirty="0">
                <a:solidFill>
                  <a:schemeClr val="bg2"/>
                </a:solidFill>
                <a:latin typeface="+mj-lt"/>
                <a:cs typeface="Arial" panose="020B0604020202020204" pitchFamily="34" charset="0"/>
              </a:rPr>
              <a:t>Regional Director of Admissions</a:t>
            </a:r>
          </a:p>
          <a:p>
            <a:r>
              <a:rPr lang="en-US" sz="2000" dirty="0">
                <a:solidFill>
                  <a:schemeClr val="bg2"/>
                </a:solidFill>
                <a:latin typeface="+mj-lt"/>
                <a:cs typeface="Arial" panose="020B0604020202020204" pitchFamily="34" charset="0"/>
              </a:rPr>
              <a:t>Texas Christian University</a:t>
            </a:r>
          </a:p>
          <a:p>
            <a:r>
              <a:rPr lang="en-US" sz="2000" dirty="0">
                <a:solidFill>
                  <a:schemeClr val="bg2"/>
                </a:solidFill>
                <a:latin typeface="+mj-lt"/>
                <a:cs typeface="Arial" panose="020B0604020202020204" pitchFamily="34" charset="0"/>
              </a:rPr>
              <a:t>k.everard@tcu.edu</a:t>
            </a:r>
          </a:p>
          <a:p>
            <a:pPr algn="ctr"/>
            <a:endParaRPr lang="en-US" dirty="0"/>
          </a:p>
          <a:p>
            <a:endParaRPr lang="en-US" dirty="0"/>
          </a:p>
        </p:txBody>
      </p:sp>
    </p:spTree>
    <p:extLst>
      <p:ext uri="{BB962C8B-B14F-4D97-AF65-F5344CB8AC3E}">
        <p14:creationId xmlns:p14="http://schemas.microsoft.com/office/powerpoint/2010/main" val="92354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1A26-3A28-4FB1-8DEC-004DF13F8ECC}"/>
              </a:ext>
            </a:extLst>
          </p:cNvPr>
          <p:cNvSpPr>
            <a:spLocks noGrp="1"/>
          </p:cNvSpPr>
          <p:nvPr>
            <p:ph type="title"/>
          </p:nvPr>
        </p:nvSpPr>
        <p:spPr>
          <a:xfrm>
            <a:off x="698500" y="110756"/>
            <a:ext cx="8763000" cy="1791229"/>
          </a:xfrm>
        </p:spPr>
        <p:txBody>
          <a:bodyPr>
            <a:normAutofit/>
          </a:bodyPr>
          <a:lstStyle/>
          <a:p>
            <a:r>
              <a:rPr lang="en-US" sz="4400" dirty="0"/>
              <a:t>In 650 words or less…</a:t>
            </a:r>
            <a:br>
              <a:rPr lang="en-US" sz="4400" dirty="0"/>
            </a:br>
            <a:r>
              <a:rPr lang="en-US" sz="3600" i="1" dirty="0"/>
              <a:t>why is the college essay important?</a:t>
            </a:r>
            <a:endParaRPr lang="en-US" sz="4400" i="1" dirty="0"/>
          </a:p>
        </p:txBody>
      </p:sp>
      <p:sp>
        <p:nvSpPr>
          <p:cNvPr id="3" name="Content Placeholder 2">
            <a:extLst>
              <a:ext uri="{FF2B5EF4-FFF2-40B4-BE49-F238E27FC236}">
                <a16:creationId xmlns:a16="http://schemas.microsoft.com/office/drawing/2014/main" id="{48AE5D85-D693-414A-810A-F239FADF4717}"/>
              </a:ext>
            </a:extLst>
          </p:cNvPr>
          <p:cNvSpPr>
            <a:spLocks noGrp="1"/>
          </p:cNvSpPr>
          <p:nvPr>
            <p:ph idx="1"/>
          </p:nvPr>
        </p:nvSpPr>
        <p:spPr>
          <a:xfrm>
            <a:off x="698500" y="1890466"/>
            <a:ext cx="9461500" cy="3619500"/>
          </a:xfrm>
        </p:spPr>
        <p:txBody>
          <a:bodyPr>
            <a:normAutofit fontScale="25000" lnSpcReduction="20000"/>
          </a:bodyPr>
          <a:lstStyle/>
          <a:p>
            <a:pPr marL="0" indent="0">
              <a:buNone/>
            </a:pPr>
            <a:r>
              <a:rPr lang="en-US" sz="8000" b="1" i="0" u="none" strike="noStrike" cap="none" dirty="0">
                <a:solidFill>
                  <a:schemeClr val="dk1"/>
                </a:solidFill>
                <a:latin typeface="Verdana"/>
                <a:ea typeface="Verdana"/>
                <a:cs typeface="Verdana"/>
                <a:sym typeface="Verdana"/>
              </a:rPr>
              <a:t>The Admissions committee uses your essay to “evaluate” your...</a:t>
            </a:r>
          </a:p>
          <a:p>
            <a:r>
              <a:rPr lang="en-US" sz="8000" b="0" i="0" u="none" strike="noStrike" cap="none" dirty="0">
                <a:solidFill>
                  <a:schemeClr val="dk1"/>
                </a:solidFill>
                <a:latin typeface="Verdana"/>
                <a:ea typeface="Verdana"/>
                <a:cs typeface="Verdana"/>
                <a:sym typeface="Verdana"/>
              </a:rPr>
              <a:t>Personal qualities and values </a:t>
            </a:r>
          </a:p>
          <a:p>
            <a:r>
              <a:rPr lang="en-US" sz="8000" dirty="0">
                <a:solidFill>
                  <a:schemeClr val="dk1"/>
                </a:solidFill>
                <a:latin typeface="Verdana"/>
                <a:ea typeface="Verdana"/>
                <a:cs typeface="Verdana"/>
                <a:sym typeface="Verdana"/>
              </a:rPr>
              <a:t>Unique voice, passions, and interests</a:t>
            </a:r>
          </a:p>
          <a:p>
            <a:r>
              <a:rPr lang="en-US" sz="8000" b="0" i="0" u="none" strike="noStrike" cap="none" dirty="0">
                <a:solidFill>
                  <a:schemeClr val="dk1"/>
                </a:solidFill>
                <a:latin typeface="Verdana"/>
                <a:ea typeface="Verdana"/>
                <a:cs typeface="Verdana"/>
                <a:sym typeface="Verdana"/>
              </a:rPr>
              <a:t>Level and quality of written expression</a:t>
            </a:r>
          </a:p>
          <a:p>
            <a:r>
              <a:rPr lang="en-US" sz="8000" b="0" i="0" u="none" strike="noStrike" cap="none" dirty="0">
                <a:solidFill>
                  <a:schemeClr val="dk1"/>
                </a:solidFill>
                <a:latin typeface="Verdana"/>
                <a:ea typeface="Verdana"/>
                <a:cs typeface="Verdana"/>
                <a:sym typeface="Verdana"/>
              </a:rPr>
              <a:t>Potential to contribute to our campus community</a:t>
            </a:r>
          </a:p>
          <a:p>
            <a:pPr marL="0" indent="0">
              <a:buNone/>
            </a:pPr>
            <a:r>
              <a:rPr lang="en-US" sz="8000" b="1" dirty="0">
                <a:solidFill>
                  <a:schemeClr val="dk1"/>
                </a:solidFill>
                <a:latin typeface="Verdana"/>
                <a:ea typeface="Verdana"/>
                <a:cs typeface="Verdana"/>
                <a:sym typeface="Verdana"/>
              </a:rPr>
              <a:t>This is your chance to:</a:t>
            </a:r>
          </a:p>
          <a:p>
            <a:r>
              <a:rPr lang="en-US" sz="8000" dirty="0">
                <a:solidFill>
                  <a:schemeClr val="dk1"/>
                </a:solidFill>
                <a:latin typeface="Verdana"/>
                <a:ea typeface="Verdana"/>
                <a:cs typeface="Verdana"/>
                <a:sym typeface="Verdana"/>
              </a:rPr>
              <a:t>Breath life into your applications</a:t>
            </a:r>
          </a:p>
          <a:p>
            <a:r>
              <a:rPr lang="en-US" sz="8000" dirty="0">
                <a:solidFill>
                  <a:schemeClr val="dk1"/>
                </a:solidFill>
                <a:latin typeface="Verdana"/>
                <a:ea typeface="Verdana"/>
                <a:cs typeface="Verdana"/>
                <a:sym typeface="Verdana"/>
              </a:rPr>
              <a:t>Describe who you are as a person, not just as a student</a:t>
            </a:r>
          </a:p>
          <a:p>
            <a:r>
              <a:rPr lang="en-US" sz="8000" dirty="0">
                <a:solidFill>
                  <a:schemeClr val="dk1"/>
                </a:solidFill>
                <a:latin typeface="Verdana"/>
                <a:ea typeface="Verdana"/>
                <a:cs typeface="Verdana"/>
                <a:sym typeface="Verdana"/>
              </a:rPr>
              <a:t>Share something important about YOU that other parts </a:t>
            </a:r>
          </a:p>
          <a:p>
            <a:pPr marL="0" indent="0">
              <a:buNone/>
            </a:pPr>
            <a:r>
              <a:rPr lang="en-US" sz="8000" dirty="0">
                <a:solidFill>
                  <a:schemeClr val="dk1"/>
                </a:solidFill>
                <a:latin typeface="Verdana"/>
                <a:ea typeface="Verdana"/>
                <a:cs typeface="Verdana"/>
                <a:sym typeface="Verdana"/>
              </a:rPr>
              <a:t>  of the app does not already show</a:t>
            </a:r>
            <a:endParaRPr lang="en-US" sz="8000" i="1" dirty="0">
              <a:solidFill>
                <a:schemeClr val="dk1"/>
              </a:solidFill>
              <a:latin typeface="Verdana"/>
              <a:ea typeface="Verdana"/>
              <a:cs typeface="Verdana"/>
              <a:sym typeface="Verdana"/>
            </a:endParaRPr>
          </a:p>
          <a:p>
            <a:endParaRPr lang="en-US" dirty="0"/>
          </a:p>
        </p:txBody>
      </p:sp>
    </p:spTree>
    <p:extLst>
      <p:ext uri="{BB962C8B-B14F-4D97-AF65-F5344CB8AC3E}">
        <p14:creationId xmlns:p14="http://schemas.microsoft.com/office/powerpoint/2010/main" val="67980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5200" y="964674"/>
            <a:ext cx="8229600" cy="3785652"/>
          </a:xfrm>
          <a:prstGeom prst="rect">
            <a:avLst/>
          </a:prstGeom>
          <a:noFill/>
        </p:spPr>
        <p:txBody>
          <a:bodyPr wrap="square" rtlCol="0">
            <a:spAutoFit/>
          </a:bodyPr>
          <a:lstStyle/>
          <a:p>
            <a:pPr algn="ctr"/>
            <a:r>
              <a:rPr lang="en-US" sz="6000" spc="600" dirty="0">
                <a:solidFill>
                  <a:srgbClr val="58595B"/>
                </a:solidFill>
                <a:latin typeface="+mj-lt"/>
              </a:rPr>
              <a:t>TIP #1 </a:t>
            </a:r>
          </a:p>
          <a:p>
            <a:pPr algn="ctr"/>
            <a:r>
              <a:rPr lang="en-US" sz="6000" spc="600" dirty="0">
                <a:solidFill>
                  <a:srgbClr val="58595B"/>
                </a:solidFill>
                <a:latin typeface="+mj-lt"/>
              </a:rPr>
              <a:t>Write about something that's important to you.</a:t>
            </a:r>
          </a:p>
        </p:txBody>
      </p:sp>
    </p:spTree>
    <p:extLst>
      <p:ext uri="{BB962C8B-B14F-4D97-AF65-F5344CB8AC3E}">
        <p14:creationId xmlns:p14="http://schemas.microsoft.com/office/powerpoint/2010/main" val="281507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BA573255-1820-304C-AE03-98E918E4F375}"/>
              </a:ext>
            </a:extLst>
          </p:cNvPr>
          <p:cNvSpPr txBox="1"/>
          <p:nvPr/>
        </p:nvSpPr>
        <p:spPr>
          <a:xfrm>
            <a:off x="279400" y="184930"/>
            <a:ext cx="4191000" cy="388651"/>
          </a:xfrm>
          <a:prstGeom prst="rect">
            <a:avLst/>
          </a:prstGeom>
        </p:spPr>
        <p:txBody>
          <a:bodyPr vert="horz" wrap="square" lIns="0" tIns="3892" rIns="0" bIns="0" rtlCol="0">
            <a:spAutoFit/>
          </a:bodyPr>
          <a:lstStyle/>
          <a:p>
            <a:pPr marL="115382" marR="1557" indent="-111685" algn="ctr">
              <a:spcBef>
                <a:spcPts val="31"/>
              </a:spcBef>
            </a:pPr>
            <a:r>
              <a:rPr lang="en-US" sz="2500" b="1" spc="-2" dirty="0">
                <a:solidFill>
                  <a:srgbClr val="4F207A"/>
                </a:solidFill>
                <a:latin typeface="+mj-lt"/>
                <a:cs typeface="Arial" panose="020B0604020202020204" pitchFamily="34" charset="0"/>
              </a:rPr>
              <a:t>INTERESTS &amp; HOBBIES</a:t>
            </a:r>
            <a:endParaRPr lang="en-US" sz="2500" dirty="0">
              <a:latin typeface="+mj-lt"/>
              <a:cs typeface="Arial" panose="020B0604020202020204" pitchFamily="34" charset="0"/>
            </a:endParaRPr>
          </a:p>
        </p:txBody>
      </p:sp>
      <p:sp>
        <p:nvSpPr>
          <p:cNvPr id="5" name="object 7">
            <a:extLst>
              <a:ext uri="{FF2B5EF4-FFF2-40B4-BE49-F238E27FC236}">
                <a16:creationId xmlns:a16="http://schemas.microsoft.com/office/drawing/2014/main" id="{BEDC2111-F69C-3448-9F0C-7028D326D050}"/>
              </a:ext>
            </a:extLst>
          </p:cNvPr>
          <p:cNvSpPr txBox="1"/>
          <p:nvPr/>
        </p:nvSpPr>
        <p:spPr>
          <a:xfrm>
            <a:off x="889000" y="3088137"/>
            <a:ext cx="2464384" cy="388651"/>
          </a:xfrm>
          <a:prstGeom prst="rect">
            <a:avLst/>
          </a:prstGeom>
        </p:spPr>
        <p:txBody>
          <a:bodyPr vert="horz" wrap="square" lIns="0" tIns="3892" rIns="0" bIns="0" rtlCol="0">
            <a:spAutoFit/>
          </a:bodyPr>
          <a:lstStyle/>
          <a:p>
            <a:pPr marL="3891" marR="1557" indent="-389" algn="ctr">
              <a:spcBef>
                <a:spcPts val="31"/>
              </a:spcBef>
            </a:pPr>
            <a:r>
              <a:rPr lang="en-US" sz="2500" b="1" spc="-2" dirty="0">
                <a:solidFill>
                  <a:srgbClr val="4F207A"/>
                </a:solidFill>
                <a:latin typeface="+mj-lt"/>
                <a:cs typeface="Arial" panose="020B0604020202020204" pitchFamily="34" charset="0"/>
              </a:rPr>
              <a:t>BACKGROUND</a:t>
            </a:r>
            <a:endParaRPr lang="en-US" sz="2500" dirty="0">
              <a:latin typeface="+mj-lt"/>
              <a:cs typeface="Arial" panose="020B0604020202020204" pitchFamily="34" charset="0"/>
            </a:endParaRPr>
          </a:p>
        </p:txBody>
      </p:sp>
      <p:sp>
        <p:nvSpPr>
          <p:cNvPr id="6" name="object 8">
            <a:extLst>
              <a:ext uri="{FF2B5EF4-FFF2-40B4-BE49-F238E27FC236}">
                <a16:creationId xmlns:a16="http://schemas.microsoft.com/office/drawing/2014/main" id="{EB0BCA64-8B8D-3640-968C-F1D5750E77C2}"/>
              </a:ext>
            </a:extLst>
          </p:cNvPr>
          <p:cNvSpPr txBox="1"/>
          <p:nvPr/>
        </p:nvSpPr>
        <p:spPr>
          <a:xfrm>
            <a:off x="5594355" y="184931"/>
            <a:ext cx="3637909" cy="388651"/>
          </a:xfrm>
          <a:prstGeom prst="rect">
            <a:avLst/>
          </a:prstGeom>
        </p:spPr>
        <p:txBody>
          <a:bodyPr vert="horz" wrap="square" lIns="0" tIns="3892" rIns="0" bIns="0" rtlCol="0">
            <a:spAutoFit/>
          </a:bodyPr>
          <a:lstStyle/>
          <a:p>
            <a:pPr marL="68684" marR="1557" indent="-64987" algn="ctr">
              <a:spcBef>
                <a:spcPts val="31"/>
              </a:spcBef>
            </a:pPr>
            <a:r>
              <a:rPr lang="en-US" sz="2500" b="1" spc="-2" dirty="0">
                <a:solidFill>
                  <a:srgbClr val="4F207A"/>
                </a:solidFill>
                <a:latin typeface="+mj-lt"/>
                <a:cs typeface="Arial" panose="020B0604020202020204" pitchFamily="34" charset="0"/>
              </a:rPr>
              <a:t>ACCOMPLISHMENTS</a:t>
            </a:r>
            <a:endParaRPr sz="2500" dirty="0">
              <a:latin typeface="+mj-lt"/>
              <a:cs typeface="Arial" panose="020B0604020202020204" pitchFamily="34" charset="0"/>
            </a:endParaRPr>
          </a:p>
        </p:txBody>
      </p:sp>
      <p:sp>
        <p:nvSpPr>
          <p:cNvPr id="7" name="object 8">
            <a:extLst>
              <a:ext uri="{FF2B5EF4-FFF2-40B4-BE49-F238E27FC236}">
                <a16:creationId xmlns:a16="http://schemas.microsoft.com/office/drawing/2014/main" id="{73BE294A-96AE-1043-AADB-7ACC3BB22D36}"/>
              </a:ext>
            </a:extLst>
          </p:cNvPr>
          <p:cNvSpPr txBox="1"/>
          <p:nvPr/>
        </p:nvSpPr>
        <p:spPr>
          <a:xfrm>
            <a:off x="6331875" y="3088137"/>
            <a:ext cx="2162868" cy="388651"/>
          </a:xfrm>
          <a:prstGeom prst="rect">
            <a:avLst/>
          </a:prstGeom>
        </p:spPr>
        <p:txBody>
          <a:bodyPr vert="horz" wrap="square" lIns="0" tIns="3892" rIns="0" bIns="0" rtlCol="0">
            <a:spAutoFit/>
          </a:bodyPr>
          <a:lstStyle/>
          <a:p>
            <a:pPr marL="3697" marR="1557" indent="-195" algn="ctr">
              <a:spcBef>
                <a:spcPts val="31"/>
              </a:spcBef>
            </a:pPr>
            <a:r>
              <a:rPr lang="en-US" sz="2500" b="1" spc="-2" dirty="0">
                <a:solidFill>
                  <a:srgbClr val="4F207A"/>
                </a:solidFill>
                <a:latin typeface="+mj-lt"/>
                <a:cs typeface="Arial" panose="020B0604020202020204" pitchFamily="34" charset="0"/>
              </a:rPr>
              <a:t>STRUGGLES</a:t>
            </a:r>
            <a:endParaRPr lang="en-US" sz="2500" dirty="0">
              <a:latin typeface="+mj-lt"/>
              <a:cs typeface="Arial" panose="020B0604020202020204" pitchFamily="34" charset="0"/>
            </a:endParaRPr>
          </a:p>
        </p:txBody>
      </p:sp>
      <p:cxnSp>
        <p:nvCxnSpPr>
          <p:cNvPr id="4" name="Straight Connector 3"/>
          <p:cNvCxnSpPr/>
          <p:nvPr/>
        </p:nvCxnSpPr>
        <p:spPr>
          <a:xfrm>
            <a:off x="4775200" y="0"/>
            <a:ext cx="0" cy="57531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5400" y="3009900"/>
            <a:ext cx="10185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551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BA573255-1820-304C-AE03-98E918E4F375}"/>
              </a:ext>
            </a:extLst>
          </p:cNvPr>
          <p:cNvSpPr txBox="1"/>
          <p:nvPr/>
        </p:nvSpPr>
        <p:spPr>
          <a:xfrm>
            <a:off x="279400" y="184930"/>
            <a:ext cx="4343400" cy="388651"/>
          </a:xfrm>
          <a:prstGeom prst="rect">
            <a:avLst/>
          </a:prstGeom>
        </p:spPr>
        <p:txBody>
          <a:bodyPr vert="horz" wrap="square" lIns="0" tIns="3892" rIns="0" bIns="0" rtlCol="0">
            <a:spAutoFit/>
          </a:bodyPr>
          <a:lstStyle/>
          <a:p>
            <a:pPr marL="115382" marR="1557" indent="-111685" algn="ctr">
              <a:spcBef>
                <a:spcPts val="31"/>
              </a:spcBef>
            </a:pPr>
            <a:r>
              <a:rPr lang="en-US" sz="2500" b="1" spc="-2" dirty="0">
                <a:solidFill>
                  <a:srgbClr val="4F207A"/>
                </a:solidFill>
                <a:latin typeface="+mj-lt"/>
                <a:cs typeface="Arial" panose="020B0604020202020204" pitchFamily="34" charset="0"/>
              </a:rPr>
              <a:t>INTERESTS &amp; HOBBIES</a:t>
            </a:r>
            <a:endParaRPr lang="en-US" sz="2500" dirty="0">
              <a:latin typeface="+mj-lt"/>
              <a:cs typeface="Arial" panose="020B0604020202020204" pitchFamily="34" charset="0"/>
            </a:endParaRPr>
          </a:p>
        </p:txBody>
      </p:sp>
      <p:sp>
        <p:nvSpPr>
          <p:cNvPr id="5" name="object 7">
            <a:extLst>
              <a:ext uri="{FF2B5EF4-FFF2-40B4-BE49-F238E27FC236}">
                <a16:creationId xmlns:a16="http://schemas.microsoft.com/office/drawing/2014/main" id="{BEDC2111-F69C-3448-9F0C-7028D326D050}"/>
              </a:ext>
            </a:extLst>
          </p:cNvPr>
          <p:cNvSpPr txBox="1"/>
          <p:nvPr/>
        </p:nvSpPr>
        <p:spPr>
          <a:xfrm>
            <a:off x="1142708" y="3097566"/>
            <a:ext cx="2464384" cy="388651"/>
          </a:xfrm>
          <a:prstGeom prst="rect">
            <a:avLst/>
          </a:prstGeom>
        </p:spPr>
        <p:txBody>
          <a:bodyPr vert="horz" wrap="square" lIns="0" tIns="3892" rIns="0" bIns="0" rtlCol="0">
            <a:spAutoFit/>
          </a:bodyPr>
          <a:lstStyle/>
          <a:p>
            <a:pPr marL="3891" marR="1557" indent="-389" algn="ctr">
              <a:spcBef>
                <a:spcPts val="31"/>
              </a:spcBef>
            </a:pPr>
            <a:r>
              <a:rPr lang="en-US" sz="2500" b="1" spc="-2" dirty="0">
                <a:solidFill>
                  <a:srgbClr val="4F207A"/>
                </a:solidFill>
                <a:latin typeface="+mj-lt"/>
                <a:cs typeface="Arial" panose="020B0604020202020204" pitchFamily="34" charset="0"/>
              </a:rPr>
              <a:t>BACKGROUND</a:t>
            </a:r>
            <a:endParaRPr lang="en-US" sz="2500" dirty="0">
              <a:latin typeface="+mj-lt"/>
              <a:cs typeface="Arial" panose="020B0604020202020204" pitchFamily="34" charset="0"/>
            </a:endParaRPr>
          </a:p>
        </p:txBody>
      </p:sp>
      <p:sp>
        <p:nvSpPr>
          <p:cNvPr id="6" name="object 8">
            <a:extLst>
              <a:ext uri="{FF2B5EF4-FFF2-40B4-BE49-F238E27FC236}">
                <a16:creationId xmlns:a16="http://schemas.microsoft.com/office/drawing/2014/main" id="{EB0BCA64-8B8D-3640-968C-F1D5750E77C2}"/>
              </a:ext>
            </a:extLst>
          </p:cNvPr>
          <p:cNvSpPr txBox="1"/>
          <p:nvPr/>
        </p:nvSpPr>
        <p:spPr>
          <a:xfrm>
            <a:off x="5594355" y="184931"/>
            <a:ext cx="3637909" cy="388651"/>
          </a:xfrm>
          <a:prstGeom prst="rect">
            <a:avLst/>
          </a:prstGeom>
        </p:spPr>
        <p:txBody>
          <a:bodyPr vert="horz" wrap="square" lIns="0" tIns="3892" rIns="0" bIns="0" rtlCol="0">
            <a:spAutoFit/>
          </a:bodyPr>
          <a:lstStyle/>
          <a:p>
            <a:pPr marL="68684" marR="1557" indent="-64987" algn="ctr">
              <a:spcBef>
                <a:spcPts val="31"/>
              </a:spcBef>
            </a:pPr>
            <a:r>
              <a:rPr lang="en-US" sz="2500" b="1" spc="-2" dirty="0">
                <a:solidFill>
                  <a:srgbClr val="4F207A"/>
                </a:solidFill>
                <a:latin typeface="+mj-lt"/>
                <a:cs typeface="Arial" panose="020B0604020202020204" pitchFamily="34" charset="0"/>
              </a:rPr>
              <a:t>ACCOMPLISHMENTS</a:t>
            </a:r>
            <a:endParaRPr sz="2500" dirty="0">
              <a:latin typeface="+mj-lt"/>
              <a:cs typeface="Arial" panose="020B0604020202020204" pitchFamily="34" charset="0"/>
            </a:endParaRPr>
          </a:p>
        </p:txBody>
      </p:sp>
      <p:sp>
        <p:nvSpPr>
          <p:cNvPr id="7" name="object 8">
            <a:extLst>
              <a:ext uri="{FF2B5EF4-FFF2-40B4-BE49-F238E27FC236}">
                <a16:creationId xmlns:a16="http://schemas.microsoft.com/office/drawing/2014/main" id="{73BE294A-96AE-1043-AADB-7ACC3BB22D36}"/>
              </a:ext>
            </a:extLst>
          </p:cNvPr>
          <p:cNvSpPr txBox="1"/>
          <p:nvPr/>
        </p:nvSpPr>
        <p:spPr>
          <a:xfrm>
            <a:off x="6331875" y="3088137"/>
            <a:ext cx="2162868" cy="388651"/>
          </a:xfrm>
          <a:prstGeom prst="rect">
            <a:avLst/>
          </a:prstGeom>
        </p:spPr>
        <p:txBody>
          <a:bodyPr vert="horz" wrap="square" lIns="0" tIns="3892" rIns="0" bIns="0" rtlCol="0">
            <a:spAutoFit/>
          </a:bodyPr>
          <a:lstStyle/>
          <a:p>
            <a:pPr marL="3697" marR="1557" indent="-195" algn="ctr">
              <a:spcBef>
                <a:spcPts val="31"/>
              </a:spcBef>
            </a:pPr>
            <a:r>
              <a:rPr lang="en-US" sz="2500" b="1" spc="-2" dirty="0">
                <a:solidFill>
                  <a:srgbClr val="4F207A"/>
                </a:solidFill>
                <a:latin typeface="+mj-lt"/>
                <a:cs typeface="Arial" panose="020B0604020202020204" pitchFamily="34" charset="0"/>
              </a:rPr>
              <a:t>STRUGGLES</a:t>
            </a:r>
            <a:endParaRPr lang="en-US" sz="2500" dirty="0">
              <a:latin typeface="+mj-lt"/>
              <a:cs typeface="Arial" panose="020B0604020202020204" pitchFamily="34" charset="0"/>
            </a:endParaRPr>
          </a:p>
        </p:txBody>
      </p:sp>
      <p:cxnSp>
        <p:nvCxnSpPr>
          <p:cNvPr id="4" name="Straight Connector 3"/>
          <p:cNvCxnSpPr/>
          <p:nvPr/>
        </p:nvCxnSpPr>
        <p:spPr>
          <a:xfrm>
            <a:off x="4775200" y="0"/>
            <a:ext cx="0" cy="575310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5400" y="3009900"/>
            <a:ext cx="10185400" cy="0"/>
          </a:xfrm>
          <a:prstGeom prst="line">
            <a:avLst/>
          </a:prstGeom>
        </p:spPr>
        <p:style>
          <a:lnRef idx="3">
            <a:schemeClr val="dk1"/>
          </a:lnRef>
          <a:fillRef idx="0">
            <a:schemeClr val="dk1"/>
          </a:fillRef>
          <a:effectRef idx="2">
            <a:schemeClr val="dk1"/>
          </a:effectRef>
          <a:fontRef idx="minor">
            <a:schemeClr val="tx1"/>
          </a:fontRef>
        </p:style>
      </p:cxnSp>
      <p:sp>
        <p:nvSpPr>
          <p:cNvPr id="8" name="object 6">
            <a:extLst>
              <a:ext uri="{FF2B5EF4-FFF2-40B4-BE49-F238E27FC236}">
                <a16:creationId xmlns:a16="http://schemas.microsoft.com/office/drawing/2014/main" id="{72860BF4-6944-B847-8001-BAFD38B27DD6}"/>
              </a:ext>
            </a:extLst>
          </p:cNvPr>
          <p:cNvSpPr txBox="1"/>
          <p:nvPr/>
        </p:nvSpPr>
        <p:spPr>
          <a:xfrm>
            <a:off x="279400" y="667232"/>
            <a:ext cx="4191000" cy="2081422"/>
          </a:xfrm>
          <a:prstGeom prst="rect">
            <a:avLst/>
          </a:prstGeom>
        </p:spPr>
        <p:txBody>
          <a:bodyPr vert="horz" wrap="square" lIns="0" tIns="3892" rIns="0" bIns="0" rtlCol="0">
            <a:spAutoFit/>
          </a:bodyPr>
          <a:lstStyle/>
          <a:p>
            <a:pPr marL="3891" marR="1557" indent="-195" algn="ctr">
              <a:spcBef>
                <a:spcPts val="31"/>
              </a:spcBef>
            </a:pPr>
            <a:r>
              <a:rPr lang="en-US" sz="1500" spc="-2" dirty="0">
                <a:solidFill>
                  <a:schemeClr val="tx1">
                    <a:lumMod val="50000"/>
                  </a:schemeClr>
                </a:solidFill>
                <a:latin typeface="+mj-lt"/>
                <a:cs typeface="Arial" panose="020B0604020202020204" pitchFamily="34" charset="0"/>
              </a:rPr>
              <a:t>Sports</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Dance</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Band</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Chess Club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Robotics Team</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Cooking</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Gardening</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 </a:t>
            </a:r>
          </a:p>
          <a:p>
            <a:pPr marL="3891" marR="1557" indent="-195" algn="ctr">
              <a:spcBef>
                <a:spcPts val="31"/>
              </a:spcBef>
            </a:pPr>
            <a:endParaRPr sz="1500" dirty="0">
              <a:latin typeface="+mj-lt"/>
              <a:cs typeface="Arial" panose="020B0604020202020204" pitchFamily="34" charset="0"/>
            </a:endParaRPr>
          </a:p>
        </p:txBody>
      </p:sp>
      <p:sp>
        <p:nvSpPr>
          <p:cNvPr id="9" name="object 6">
            <a:extLst>
              <a:ext uri="{FF2B5EF4-FFF2-40B4-BE49-F238E27FC236}">
                <a16:creationId xmlns:a16="http://schemas.microsoft.com/office/drawing/2014/main" id="{72860BF4-6944-B847-8001-BAFD38B27DD6}"/>
              </a:ext>
            </a:extLst>
          </p:cNvPr>
          <p:cNvSpPr txBox="1"/>
          <p:nvPr/>
        </p:nvSpPr>
        <p:spPr>
          <a:xfrm>
            <a:off x="355600" y="3488880"/>
            <a:ext cx="4191000" cy="2081422"/>
          </a:xfrm>
          <a:prstGeom prst="rect">
            <a:avLst/>
          </a:prstGeom>
        </p:spPr>
        <p:txBody>
          <a:bodyPr vert="horz" wrap="square" lIns="0" tIns="3892" rIns="0" bIns="0" rtlCol="0">
            <a:spAutoFit/>
          </a:bodyPr>
          <a:lstStyle/>
          <a:p>
            <a:pPr marL="3891" marR="1557" indent="-195" algn="ctr">
              <a:spcBef>
                <a:spcPts val="31"/>
              </a:spcBef>
            </a:pPr>
            <a:r>
              <a:rPr lang="en-US" sz="1500" spc="-2" dirty="0">
                <a:solidFill>
                  <a:schemeClr val="tx1">
                    <a:lumMod val="50000"/>
                  </a:schemeClr>
                </a:solidFill>
                <a:latin typeface="+mj-lt"/>
                <a:cs typeface="Arial" panose="020B0604020202020204" pitchFamily="34" charset="0"/>
              </a:rPr>
              <a:t>Values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Racial Identity</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Ethnicity</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Gender Identity</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Family Dynamics</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Where You Live</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Where You are From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 </a:t>
            </a:r>
          </a:p>
          <a:p>
            <a:pPr marL="3891" marR="1557" indent="-195" algn="ctr">
              <a:spcBef>
                <a:spcPts val="31"/>
              </a:spcBef>
            </a:pPr>
            <a:endParaRPr sz="1500" dirty="0">
              <a:latin typeface="+mj-lt"/>
              <a:cs typeface="Arial" panose="020B0604020202020204" pitchFamily="34" charset="0"/>
            </a:endParaRPr>
          </a:p>
        </p:txBody>
      </p:sp>
      <p:sp>
        <p:nvSpPr>
          <p:cNvPr id="10" name="object 6">
            <a:extLst>
              <a:ext uri="{FF2B5EF4-FFF2-40B4-BE49-F238E27FC236}">
                <a16:creationId xmlns:a16="http://schemas.microsoft.com/office/drawing/2014/main" id="{72860BF4-6944-B847-8001-BAFD38B27DD6}"/>
              </a:ext>
            </a:extLst>
          </p:cNvPr>
          <p:cNvSpPr txBox="1"/>
          <p:nvPr/>
        </p:nvSpPr>
        <p:spPr>
          <a:xfrm>
            <a:off x="5317809" y="651818"/>
            <a:ext cx="4191000" cy="1850589"/>
          </a:xfrm>
          <a:prstGeom prst="rect">
            <a:avLst/>
          </a:prstGeom>
        </p:spPr>
        <p:txBody>
          <a:bodyPr vert="horz" wrap="square" lIns="0" tIns="3892" rIns="0" bIns="0" rtlCol="0">
            <a:spAutoFit/>
          </a:bodyPr>
          <a:lstStyle/>
          <a:p>
            <a:pPr marL="3891" marR="1557" indent="-195" algn="ctr">
              <a:spcBef>
                <a:spcPts val="31"/>
              </a:spcBef>
            </a:pPr>
            <a:r>
              <a:rPr lang="en-US" sz="1500" spc="-2" dirty="0">
                <a:solidFill>
                  <a:schemeClr val="tx1">
                    <a:lumMod val="50000"/>
                  </a:schemeClr>
                </a:solidFill>
                <a:latin typeface="+mj-lt"/>
                <a:cs typeface="Arial" panose="020B0604020202020204" pitchFamily="34" charset="0"/>
              </a:rPr>
              <a:t>Academic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Sports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Hobbies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Leadership Positions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Role in a Production</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Anything You are Proud Of!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 </a:t>
            </a:r>
          </a:p>
          <a:p>
            <a:pPr marL="3891" marR="1557" indent="-195" algn="ctr">
              <a:spcBef>
                <a:spcPts val="31"/>
              </a:spcBef>
            </a:pPr>
            <a:endParaRPr sz="1500" dirty="0">
              <a:latin typeface="+mj-lt"/>
              <a:cs typeface="Arial" panose="020B0604020202020204" pitchFamily="34" charset="0"/>
            </a:endParaRPr>
          </a:p>
        </p:txBody>
      </p:sp>
      <p:sp>
        <p:nvSpPr>
          <p:cNvPr id="11" name="object 6">
            <a:extLst>
              <a:ext uri="{FF2B5EF4-FFF2-40B4-BE49-F238E27FC236}">
                <a16:creationId xmlns:a16="http://schemas.microsoft.com/office/drawing/2014/main" id="{72860BF4-6944-B847-8001-BAFD38B27DD6}"/>
              </a:ext>
            </a:extLst>
          </p:cNvPr>
          <p:cNvSpPr txBox="1"/>
          <p:nvPr/>
        </p:nvSpPr>
        <p:spPr>
          <a:xfrm>
            <a:off x="5317809" y="3486217"/>
            <a:ext cx="4191000" cy="2081422"/>
          </a:xfrm>
          <a:prstGeom prst="rect">
            <a:avLst/>
          </a:prstGeom>
        </p:spPr>
        <p:txBody>
          <a:bodyPr vert="horz" wrap="square" lIns="0" tIns="3892" rIns="0" bIns="0" rtlCol="0">
            <a:spAutoFit/>
          </a:bodyPr>
          <a:lstStyle/>
          <a:p>
            <a:pPr marL="3891" marR="1557" indent="-195" algn="ctr">
              <a:spcBef>
                <a:spcPts val="31"/>
              </a:spcBef>
            </a:pPr>
            <a:r>
              <a:rPr lang="en-US" sz="1500" spc="-2" dirty="0">
                <a:solidFill>
                  <a:schemeClr val="tx1">
                    <a:lumMod val="50000"/>
                  </a:schemeClr>
                </a:solidFill>
                <a:latin typeface="+mj-lt"/>
                <a:cs typeface="Arial" panose="020B0604020202020204" pitchFamily="34" charset="0"/>
              </a:rPr>
              <a:t>Injuries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Medical Struggles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Mental Health Struggles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COVID Difficulties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Death of a Loved One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Not Getting a Position </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You Want</a:t>
            </a:r>
          </a:p>
          <a:p>
            <a:pPr marL="3891" marR="1557" indent="-195" algn="ctr">
              <a:spcBef>
                <a:spcPts val="31"/>
              </a:spcBef>
            </a:pPr>
            <a:r>
              <a:rPr lang="en-US" sz="1500" spc="-2" dirty="0">
                <a:solidFill>
                  <a:schemeClr val="tx1">
                    <a:lumMod val="50000"/>
                  </a:schemeClr>
                </a:solidFill>
                <a:latin typeface="+mj-lt"/>
                <a:cs typeface="Arial" panose="020B0604020202020204" pitchFamily="34" charset="0"/>
              </a:rPr>
              <a:t> </a:t>
            </a:r>
          </a:p>
          <a:p>
            <a:pPr marL="3891" marR="1557" indent="-195" algn="ctr">
              <a:spcBef>
                <a:spcPts val="31"/>
              </a:spcBef>
            </a:pPr>
            <a:endParaRPr sz="1500" dirty="0">
              <a:latin typeface="+mj-lt"/>
              <a:cs typeface="Arial" panose="020B0604020202020204" pitchFamily="34" charset="0"/>
            </a:endParaRPr>
          </a:p>
        </p:txBody>
      </p:sp>
    </p:spTree>
    <p:extLst>
      <p:ext uri="{BB962C8B-B14F-4D97-AF65-F5344CB8AC3E}">
        <p14:creationId xmlns:p14="http://schemas.microsoft.com/office/powerpoint/2010/main" val="240591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1A26-3A28-4FB1-8DEC-004DF13F8ECC}"/>
              </a:ext>
            </a:extLst>
          </p:cNvPr>
          <p:cNvSpPr>
            <a:spLocks noGrp="1"/>
          </p:cNvSpPr>
          <p:nvPr>
            <p:ph type="title"/>
          </p:nvPr>
        </p:nvSpPr>
        <p:spPr>
          <a:xfrm>
            <a:off x="698500" y="304271"/>
            <a:ext cx="8763000" cy="1181630"/>
          </a:xfrm>
        </p:spPr>
        <p:txBody>
          <a:bodyPr>
            <a:noAutofit/>
          </a:bodyPr>
          <a:lstStyle/>
          <a:p>
            <a:r>
              <a:rPr lang="en-US" sz="3600" dirty="0"/>
              <a:t>Types of Writing Colleges See</a:t>
            </a:r>
            <a:endParaRPr lang="en-US" sz="3600" i="1" dirty="0"/>
          </a:p>
        </p:txBody>
      </p:sp>
      <p:sp>
        <p:nvSpPr>
          <p:cNvPr id="3" name="Content Placeholder 2">
            <a:extLst>
              <a:ext uri="{FF2B5EF4-FFF2-40B4-BE49-F238E27FC236}">
                <a16:creationId xmlns:a16="http://schemas.microsoft.com/office/drawing/2014/main" id="{48AE5D85-D693-414A-810A-F239FADF4717}"/>
              </a:ext>
            </a:extLst>
          </p:cNvPr>
          <p:cNvSpPr>
            <a:spLocks noGrp="1"/>
          </p:cNvSpPr>
          <p:nvPr>
            <p:ph idx="1"/>
          </p:nvPr>
        </p:nvSpPr>
        <p:spPr>
          <a:xfrm>
            <a:off x="710314" y="1456661"/>
            <a:ext cx="8648700" cy="3924300"/>
          </a:xfrm>
        </p:spPr>
        <p:txBody>
          <a:bodyPr>
            <a:normAutofit/>
          </a:bodyPr>
          <a:lstStyle/>
          <a:p>
            <a:pPr>
              <a:lnSpc>
                <a:spcPct val="100000"/>
              </a:lnSpc>
              <a:spcBef>
                <a:spcPts val="300"/>
              </a:spcBef>
              <a:buClr>
                <a:schemeClr val="dk1"/>
              </a:buClr>
              <a:buSzPts val="1800"/>
            </a:pPr>
            <a:r>
              <a:rPr lang="en-US" sz="2400" dirty="0">
                <a:solidFill>
                  <a:schemeClr val="dk1"/>
                </a:solidFill>
                <a:latin typeface="Verdana"/>
                <a:ea typeface="Verdana"/>
                <a:sym typeface="Verdana"/>
              </a:rPr>
              <a:t>Personal Statement</a:t>
            </a:r>
          </a:p>
          <a:p>
            <a:pPr>
              <a:lnSpc>
                <a:spcPct val="100000"/>
              </a:lnSpc>
              <a:spcBef>
                <a:spcPts val="300"/>
              </a:spcBef>
              <a:buClr>
                <a:schemeClr val="dk1"/>
              </a:buClr>
              <a:buSzPts val="1800"/>
            </a:pPr>
            <a:r>
              <a:rPr lang="en-US" sz="2400" dirty="0">
                <a:solidFill>
                  <a:schemeClr val="dk1"/>
                </a:solidFill>
                <a:latin typeface="Verdana"/>
                <a:ea typeface="Verdana"/>
                <a:sym typeface="Verdana"/>
              </a:rPr>
              <a:t>UC Personal Insight questions</a:t>
            </a:r>
          </a:p>
          <a:p>
            <a:pPr>
              <a:lnSpc>
                <a:spcPct val="100000"/>
              </a:lnSpc>
              <a:spcBef>
                <a:spcPts val="300"/>
              </a:spcBef>
              <a:buClr>
                <a:schemeClr val="dk1"/>
              </a:buClr>
              <a:buSzPts val="1800"/>
            </a:pPr>
            <a:r>
              <a:rPr lang="en-US" sz="2400" dirty="0">
                <a:solidFill>
                  <a:schemeClr val="dk1"/>
                </a:solidFill>
                <a:latin typeface="Verdana"/>
                <a:ea typeface="Verdana"/>
                <a:sym typeface="Verdana"/>
              </a:rPr>
              <a:t>Supplemental Questions</a:t>
            </a:r>
          </a:p>
          <a:p>
            <a:pPr>
              <a:lnSpc>
                <a:spcPct val="100000"/>
              </a:lnSpc>
              <a:spcBef>
                <a:spcPts val="300"/>
              </a:spcBef>
              <a:buClr>
                <a:schemeClr val="dk1"/>
              </a:buClr>
              <a:buSzPts val="1800"/>
            </a:pPr>
            <a:r>
              <a:rPr lang="en-US" sz="2400" dirty="0">
                <a:solidFill>
                  <a:schemeClr val="dk1"/>
                </a:solidFill>
                <a:latin typeface="Verdana"/>
                <a:ea typeface="Verdana"/>
                <a:sym typeface="Verdana"/>
              </a:rPr>
              <a:t>Additional Information</a:t>
            </a:r>
          </a:p>
          <a:p>
            <a:pPr>
              <a:lnSpc>
                <a:spcPct val="100000"/>
              </a:lnSpc>
              <a:spcBef>
                <a:spcPts val="300"/>
              </a:spcBef>
              <a:buClr>
                <a:schemeClr val="dk1"/>
              </a:buClr>
              <a:buSzPts val="1800"/>
            </a:pPr>
            <a:r>
              <a:rPr lang="en-US" sz="2400" dirty="0">
                <a:solidFill>
                  <a:schemeClr val="dk1"/>
                </a:solidFill>
                <a:latin typeface="Verdana"/>
                <a:ea typeface="Verdana"/>
                <a:sym typeface="Verdana"/>
              </a:rPr>
              <a:t>Portfolios</a:t>
            </a:r>
          </a:p>
          <a:p>
            <a:pPr>
              <a:lnSpc>
                <a:spcPct val="100000"/>
              </a:lnSpc>
              <a:spcBef>
                <a:spcPts val="300"/>
              </a:spcBef>
              <a:buClr>
                <a:schemeClr val="dk1"/>
              </a:buClr>
              <a:buSzPts val="1800"/>
            </a:pPr>
            <a:r>
              <a:rPr lang="en-US" sz="2400" dirty="0">
                <a:solidFill>
                  <a:schemeClr val="dk1"/>
                </a:solidFill>
                <a:latin typeface="Verdana"/>
                <a:ea typeface="Verdana"/>
                <a:sym typeface="Verdana"/>
              </a:rPr>
              <a:t>Resume/Activities</a:t>
            </a:r>
          </a:p>
          <a:p>
            <a:pPr>
              <a:lnSpc>
                <a:spcPct val="100000"/>
              </a:lnSpc>
              <a:spcBef>
                <a:spcPts val="300"/>
              </a:spcBef>
              <a:buClr>
                <a:schemeClr val="dk1"/>
              </a:buClr>
              <a:buSzPts val="1800"/>
            </a:pPr>
            <a:r>
              <a:rPr lang="en-US" sz="2400" dirty="0">
                <a:solidFill>
                  <a:schemeClr val="dk1"/>
                </a:solidFill>
                <a:latin typeface="Verdana"/>
                <a:ea typeface="Verdana"/>
                <a:sym typeface="Verdana"/>
              </a:rPr>
              <a:t>Emails and text messages</a:t>
            </a:r>
            <a:endParaRPr lang="en-US" sz="1600" dirty="0"/>
          </a:p>
        </p:txBody>
      </p:sp>
    </p:spTree>
    <p:extLst>
      <p:ext uri="{BB962C8B-B14F-4D97-AF65-F5344CB8AC3E}">
        <p14:creationId xmlns:p14="http://schemas.microsoft.com/office/powerpoint/2010/main" val="75727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8CCB-5DC2-4D8C-86CB-E08180B35345}"/>
              </a:ext>
            </a:extLst>
          </p:cNvPr>
          <p:cNvSpPr>
            <a:spLocks noGrp="1"/>
          </p:cNvSpPr>
          <p:nvPr>
            <p:ph type="title"/>
          </p:nvPr>
        </p:nvSpPr>
        <p:spPr/>
        <p:txBody>
          <a:bodyPr/>
          <a:lstStyle/>
          <a:p>
            <a:r>
              <a:rPr lang="en-US" dirty="0"/>
              <a:t>Personal Statement</a:t>
            </a:r>
          </a:p>
        </p:txBody>
      </p:sp>
      <p:sp>
        <p:nvSpPr>
          <p:cNvPr id="3" name="Content Placeholder 2">
            <a:extLst>
              <a:ext uri="{FF2B5EF4-FFF2-40B4-BE49-F238E27FC236}">
                <a16:creationId xmlns:a16="http://schemas.microsoft.com/office/drawing/2014/main" id="{6AD1A3F0-D7A7-4B0D-8422-E538D303F838}"/>
              </a:ext>
            </a:extLst>
          </p:cNvPr>
          <p:cNvSpPr>
            <a:spLocks noGrp="1"/>
          </p:cNvSpPr>
          <p:nvPr>
            <p:ph idx="1"/>
          </p:nvPr>
        </p:nvSpPr>
        <p:spPr/>
        <p:txBody>
          <a:bodyPr>
            <a:normAutofit fontScale="92500"/>
          </a:bodyPr>
          <a:lstStyle/>
          <a:p>
            <a:pPr marL="285750" marR="0" lvl="0" indent="-285750" algn="l" rtl="0">
              <a:lnSpc>
                <a:spcPct val="12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Only part of the application you still control senior year. </a:t>
            </a:r>
            <a:endParaRPr lang="en-US" dirty="0"/>
          </a:p>
          <a:p>
            <a:pPr marL="285750" marR="0" lvl="0" indent="-285750" algn="l" rtl="0">
              <a:lnSpc>
                <a:spcPct val="12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Highlight something you haven’t been able to cover on your application.</a:t>
            </a:r>
            <a:endParaRPr lang="en-US" dirty="0"/>
          </a:p>
          <a:p>
            <a:pPr marL="285750" marR="0" lvl="0" indent="-285750" algn="l" rtl="0">
              <a:lnSpc>
                <a:spcPct val="12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Reflection or growth during an important time in your life.</a:t>
            </a:r>
            <a:endParaRPr lang="en-US" dirty="0"/>
          </a:p>
          <a:p>
            <a:pPr marL="285750" marR="0" lvl="0" indent="-285750" algn="l" rtl="0">
              <a:lnSpc>
                <a:spcPct val="12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Showcase your writing style and critical thinking skills.</a:t>
            </a:r>
            <a:endParaRPr lang="en-US" dirty="0"/>
          </a:p>
          <a:p>
            <a:pPr marL="285750" marR="0" lvl="0" indent="-285750" algn="l" rtl="0">
              <a:lnSpc>
                <a:spcPct val="120000"/>
              </a:lnSpc>
              <a:spcBef>
                <a:spcPts val="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Essays are subjective; write what you want to write, not what you think we want to hear.</a:t>
            </a:r>
            <a:endParaRPr lang="en-US" dirty="0"/>
          </a:p>
        </p:txBody>
      </p:sp>
    </p:spTree>
    <p:extLst>
      <p:ext uri="{BB962C8B-B14F-4D97-AF65-F5344CB8AC3E}">
        <p14:creationId xmlns:p14="http://schemas.microsoft.com/office/powerpoint/2010/main" val="420405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1A26-3A28-4FB1-8DEC-004DF13F8ECC}"/>
              </a:ext>
            </a:extLst>
          </p:cNvPr>
          <p:cNvSpPr>
            <a:spLocks noGrp="1"/>
          </p:cNvSpPr>
          <p:nvPr>
            <p:ph type="title"/>
          </p:nvPr>
        </p:nvSpPr>
        <p:spPr>
          <a:xfrm>
            <a:off x="698500" y="304271"/>
            <a:ext cx="8763000" cy="1181630"/>
          </a:xfrm>
        </p:spPr>
        <p:txBody>
          <a:bodyPr>
            <a:noAutofit/>
          </a:bodyPr>
          <a:lstStyle/>
          <a:p>
            <a:r>
              <a:rPr lang="en-US" sz="3600" dirty="0"/>
              <a:t>2022-2023 Common App Essay Prompts</a:t>
            </a:r>
            <a:endParaRPr lang="en-US" sz="3600" i="1" dirty="0"/>
          </a:p>
        </p:txBody>
      </p:sp>
      <p:sp>
        <p:nvSpPr>
          <p:cNvPr id="3" name="Content Placeholder 2">
            <a:extLst>
              <a:ext uri="{FF2B5EF4-FFF2-40B4-BE49-F238E27FC236}">
                <a16:creationId xmlns:a16="http://schemas.microsoft.com/office/drawing/2014/main" id="{48AE5D85-D693-414A-810A-F239FADF4717}"/>
              </a:ext>
            </a:extLst>
          </p:cNvPr>
          <p:cNvSpPr>
            <a:spLocks noGrp="1"/>
          </p:cNvSpPr>
          <p:nvPr>
            <p:ph idx="1"/>
          </p:nvPr>
        </p:nvSpPr>
        <p:spPr>
          <a:xfrm>
            <a:off x="698500" y="1333500"/>
            <a:ext cx="8648700" cy="3924300"/>
          </a:xfrm>
        </p:spPr>
        <p:txBody>
          <a:bodyPr>
            <a:normAutofit/>
          </a:bodyPr>
          <a:lstStyle/>
          <a:p>
            <a:pPr marL="0" marR="0" lvl="0" indent="0" algn="l" rtl="0">
              <a:lnSpc>
                <a:spcPct val="100000"/>
              </a:lnSpc>
              <a:spcBef>
                <a:spcPts val="300"/>
              </a:spcBef>
              <a:spcAft>
                <a:spcPts val="0"/>
              </a:spcAft>
              <a:buClr>
                <a:schemeClr val="dk1"/>
              </a:buClr>
              <a:buSzPts val="1800"/>
              <a:buFont typeface="Verdana"/>
              <a:buNone/>
            </a:pPr>
            <a:r>
              <a:rPr lang="en-US" sz="2400" b="0" i="1" u="none" strike="noStrike" cap="none" dirty="0">
                <a:solidFill>
                  <a:schemeClr val="dk1"/>
                </a:solidFill>
                <a:latin typeface="Verdana"/>
                <a:ea typeface="Verdana"/>
                <a:cs typeface="Verdana"/>
                <a:sym typeface="Verdana"/>
              </a:rPr>
              <a:t>Max 650 words</a:t>
            </a:r>
            <a:endParaRPr lang="en-US" sz="1600" i="1" dirty="0"/>
          </a:p>
          <a:p>
            <a:pPr marL="0" marR="0" lvl="0" indent="0" algn="l" rtl="0">
              <a:lnSpc>
                <a:spcPct val="100000"/>
              </a:lnSpc>
              <a:spcBef>
                <a:spcPts val="300"/>
              </a:spcBef>
              <a:spcAft>
                <a:spcPts val="0"/>
              </a:spcAft>
              <a:buClr>
                <a:schemeClr val="dk1"/>
              </a:buClr>
              <a:buSzPts val="800"/>
              <a:buFont typeface="Calibri"/>
              <a:buNone/>
            </a:pPr>
            <a:endParaRPr lang="en-US" sz="1000" b="0" i="0" u="none" strike="noStrike" cap="none" dirty="0">
              <a:solidFill>
                <a:schemeClr val="dk1"/>
              </a:solidFill>
              <a:latin typeface="Verdana"/>
              <a:ea typeface="Verdana"/>
              <a:cs typeface="Verdana"/>
              <a:sym typeface="Verdana"/>
            </a:endParaRPr>
          </a:p>
          <a:p>
            <a:pPr marL="285750" marR="0" lvl="0" indent="-285750" algn="l" rtl="0">
              <a:lnSpc>
                <a:spcPct val="100000"/>
              </a:lnSpc>
              <a:spcBef>
                <a:spcPts val="6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Topic #1 – Background, Identity, Interest or Talent</a:t>
            </a:r>
            <a:endParaRPr lang="en-US" sz="1600" dirty="0"/>
          </a:p>
          <a:p>
            <a:pPr marL="285750" marR="0" lvl="0" indent="-285750" algn="l" rtl="0">
              <a:lnSpc>
                <a:spcPct val="100000"/>
              </a:lnSpc>
              <a:spcBef>
                <a:spcPts val="6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Topic #2 – Overcoming an obstacle</a:t>
            </a:r>
            <a:endParaRPr lang="en-US" sz="1600" dirty="0"/>
          </a:p>
          <a:p>
            <a:pPr marL="285750" marR="0" lvl="0" indent="-285750" algn="l" rtl="0">
              <a:lnSpc>
                <a:spcPct val="100000"/>
              </a:lnSpc>
              <a:spcBef>
                <a:spcPts val="6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Topic #3 – Questioned a belief or idea</a:t>
            </a:r>
            <a:endParaRPr lang="en-US" sz="1600" dirty="0"/>
          </a:p>
          <a:p>
            <a:pPr marL="285750" marR="0" lvl="0" indent="-285750" algn="l" rtl="0">
              <a:lnSpc>
                <a:spcPct val="100000"/>
              </a:lnSpc>
              <a:spcBef>
                <a:spcPts val="6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Topic #4 – Gratitude or motivation</a:t>
            </a:r>
            <a:endParaRPr lang="en-US" sz="1600" dirty="0"/>
          </a:p>
          <a:p>
            <a:pPr marL="285750" marR="0" lvl="0" indent="-285750" algn="l" rtl="0">
              <a:lnSpc>
                <a:spcPct val="100000"/>
              </a:lnSpc>
              <a:spcBef>
                <a:spcPts val="6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Topic #5 – Period of personal growth</a:t>
            </a:r>
            <a:endParaRPr lang="en-US" sz="1600" dirty="0"/>
          </a:p>
          <a:p>
            <a:pPr marL="285750" marR="0" lvl="0" indent="-285750" algn="l" rtl="0">
              <a:lnSpc>
                <a:spcPct val="100000"/>
              </a:lnSpc>
              <a:spcBef>
                <a:spcPts val="6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Topic #6 – Lose all track of time</a:t>
            </a:r>
            <a:endParaRPr lang="en-US" sz="1600" dirty="0"/>
          </a:p>
          <a:p>
            <a:pPr marL="285750" marR="0" lvl="0" indent="-285750" algn="l" rtl="0">
              <a:lnSpc>
                <a:spcPct val="100000"/>
              </a:lnSpc>
              <a:spcBef>
                <a:spcPts val="600"/>
              </a:spcBef>
              <a:spcAft>
                <a:spcPts val="0"/>
              </a:spcAft>
              <a:buClr>
                <a:schemeClr val="dk1"/>
              </a:buClr>
              <a:buSzPts val="1800"/>
              <a:buFont typeface="Arial"/>
              <a:buChar char="•"/>
            </a:pPr>
            <a:r>
              <a:rPr lang="en-US" sz="2400" b="0" i="0" u="none" strike="noStrike" cap="none" dirty="0">
                <a:solidFill>
                  <a:schemeClr val="dk1"/>
                </a:solidFill>
                <a:latin typeface="Verdana"/>
                <a:ea typeface="Verdana"/>
                <a:cs typeface="Verdana"/>
                <a:sym typeface="Verdana"/>
              </a:rPr>
              <a:t>Topic #7 – Topic of your choice</a:t>
            </a:r>
            <a:endParaRPr lang="en-US" sz="1600" dirty="0"/>
          </a:p>
        </p:txBody>
      </p:sp>
    </p:spTree>
    <p:extLst>
      <p:ext uri="{BB962C8B-B14F-4D97-AF65-F5344CB8AC3E}">
        <p14:creationId xmlns:p14="http://schemas.microsoft.com/office/powerpoint/2010/main" val="2898282824"/>
      </p:ext>
    </p:extLst>
  </p:cSld>
  <p:clrMapOvr>
    <a:masterClrMapping/>
  </p:clrMapOvr>
</p:sld>
</file>

<file path=ppt/theme/theme1.xml><?xml version="1.0" encoding="utf-8"?>
<a:theme xmlns:a="http://schemas.openxmlformats.org/drawingml/2006/main" name="TCU Theme">
  <a:themeElements>
    <a:clrScheme name="Custom 3">
      <a:dk1>
        <a:srgbClr val="58595B"/>
      </a:dk1>
      <a:lt1>
        <a:srgbClr val="4A206A"/>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CU Theme">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U Theme" id="{DB3FB929-1E44-44E4-AC48-EB2BE9123683}" vid="{CEB446B1-EA58-43E6-9FC7-AF4F85E239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DB70F7FA4D2A48A751279B79BD91DF" ma:contentTypeVersion="2" ma:contentTypeDescription="Create a new document." ma:contentTypeScope="" ma:versionID="ee95f1a91d270cb1e524a46f635acbbf">
  <xsd:schema xmlns:xsd="http://www.w3.org/2001/XMLSchema" xmlns:xs="http://www.w3.org/2001/XMLSchema" xmlns:p="http://schemas.microsoft.com/office/2006/metadata/properties" xmlns:ns3="8c088445-1523-4569-990d-dadc5c75522b" targetNamespace="http://schemas.microsoft.com/office/2006/metadata/properties" ma:root="true" ma:fieldsID="5b0d2d2b0597aea1f111ebe5c0a0aa2b" ns3:_="">
    <xsd:import namespace="8c088445-1523-4569-990d-dadc5c75522b"/>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88445-1523-4569-990d-dadc5c755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C3D07-EA1F-467A-90CE-479061EB3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088445-1523-4569-990d-dadc5c7552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B469CE-A067-4ED0-845B-419034DA7D3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c088445-1523-4569-990d-dadc5c75522b"/>
    <ds:schemaRef ds:uri="http://www.w3.org/XML/1998/namespace"/>
    <ds:schemaRef ds:uri="http://purl.org/dc/dcmitype/"/>
  </ds:schemaRefs>
</ds:datastoreItem>
</file>

<file path=customXml/itemProps3.xml><?xml version="1.0" encoding="utf-8"?>
<ds:datastoreItem xmlns:ds="http://schemas.openxmlformats.org/officeDocument/2006/customXml" ds:itemID="{DB90D8FA-CB3C-437A-BD4B-0554CF4B4E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TCU Theme</Template>
  <TotalTime>25130</TotalTime>
  <Words>1879</Words>
  <Application>Microsoft Office PowerPoint</Application>
  <PresentationFormat>Custom</PresentationFormat>
  <Paragraphs>201</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Gotham SSm A</vt:lpstr>
      <vt:lpstr>Rockwell</vt:lpstr>
      <vt:lpstr>Verdana</vt:lpstr>
      <vt:lpstr>Wingdings 2</vt:lpstr>
      <vt:lpstr>TCU Theme</vt:lpstr>
      <vt:lpstr>The College Essay: The Stories We Tell </vt:lpstr>
      <vt:lpstr>PowerPoint Presentation</vt:lpstr>
      <vt:lpstr>In 650 words or less… why is the college essay important?</vt:lpstr>
      <vt:lpstr>PowerPoint Presentation</vt:lpstr>
      <vt:lpstr>PowerPoint Presentation</vt:lpstr>
      <vt:lpstr>PowerPoint Presentation</vt:lpstr>
      <vt:lpstr>Types of Writing Colleges See</vt:lpstr>
      <vt:lpstr>Personal Statement</vt:lpstr>
      <vt:lpstr>2022-2023 Common App Essay Prompts</vt:lpstr>
      <vt:lpstr>PowerPoint Presentation</vt:lpstr>
      <vt:lpstr>Supplemental Questions</vt:lpstr>
      <vt:lpstr>Supplemental Prompt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Christian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TOUR TRIVIA</dc:title>
  <dc:creator>lenixon</dc:creator>
  <cp:lastModifiedBy>Everard, Kat</cp:lastModifiedBy>
  <cp:revision>241</cp:revision>
  <cp:lastPrinted>2022-02-23T19:10:16Z</cp:lastPrinted>
  <dcterms:created xsi:type="dcterms:W3CDTF">2008-09-16T18:13:11Z</dcterms:created>
  <dcterms:modified xsi:type="dcterms:W3CDTF">2023-03-29T17:51:20Z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0x0101002DDB70F7FA4D2A48A751279B79BD91DF</vt:lpwstr>
  </property>
</Properties>
</file>