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4" r:id="rId3"/>
    <p:sldId id="275"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33A"/>
    <a:srgbClr val="000E2A"/>
    <a:srgbClr val="F16E01"/>
    <a:srgbClr val="E568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54" d="100"/>
          <a:sy n="54" d="100"/>
        </p:scale>
        <p:origin x="79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3B53-60D9-C966-D11C-744C730931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D7C996-D6D4-7E15-D628-E67C692DB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B8DB4C-4313-813A-DC6B-56E0F0C23320}"/>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5" name="Footer Placeholder 4">
            <a:extLst>
              <a:ext uri="{FF2B5EF4-FFF2-40B4-BE49-F238E27FC236}">
                <a16:creationId xmlns:a16="http://schemas.microsoft.com/office/drawing/2014/main" id="{B5BDD663-DB89-730F-2456-95A586F15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019CC-5534-14F4-B662-0AB92627769C}"/>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195894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8DDC-3A51-85CC-A158-281CDC024F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31B54F-D30A-87DE-9564-BBA175A360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C914B-EAC2-558A-AE9E-576B49AE929A}"/>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5" name="Footer Placeholder 4">
            <a:extLst>
              <a:ext uri="{FF2B5EF4-FFF2-40B4-BE49-F238E27FC236}">
                <a16:creationId xmlns:a16="http://schemas.microsoft.com/office/drawing/2014/main" id="{1C67C799-2EEE-C03A-7931-B1AA6B59CE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2325E-EF81-767D-2A12-AA2AE2862E82}"/>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360008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0C8D02-BE8B-9611-0764-BA519A8D71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505AB0-E301-930A-2BC5-55CC3B7509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33E662-69C4-140B-0726-65CA3D21FD1C}"/>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5" name="Footer Placeholder 4">
            <a:extLst>
              <a:ext uri="{FF2B5EF4-FFF2-40B4-BE49-F238E27FC236}">
                <a16:creationId xmlns:a16="http://schemas.microsoft.com/office/drawing/2014/main" id="{FD636F43-3C12-AE96-B2DE-67AC4D0E0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715E9-010C-8D6B-268E-80915A655D95}"/>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22090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C980-22AB-24DC-458E-A808D7BF59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65EE-48AD-A330-DCC9-5E6415422E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4FB6D-DC23-9E49-B2DC-21BC61D6325F}"/>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5" name="Footer Placeholder 4">
            <a:extLst>
              <a:ext uri="{FF2B5EF4-FFF2-40B4-BE49-F238E27FC236}">
                <a16:creationId xmlns:a16="http://schemas.microsoft.com/office/drawing/2014/main" id="{1289F815-5323-500B-B16F-3AF645FA2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5B6D0-4E43-0D67-A3E0-1212DBAC7786}"/>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2451024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64A6-85EC-C16A-2732-8458E5D9B8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5A4C6E-1DE8-9A17-16CA-8374203BEC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87BDFC-629C-79D0-42C9-129A385A514D}"/>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5" name="Footer Placeholder 4">
            <a:extLst>
              <a:ext uri="{FF2B5EF4-FFF2-40B4-BE49-F238E27FC236}">
                <a16:creationId xmlns:a16="http://schemas.microsoft.com/office/drawing/2014/main" id="{5644114C-7DC4-3C68-BA7F-235DCAA737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0C64E7-29AA-B503-EC32-B2321286B81D}"/>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275006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FB8E-9A36-0F85-D296-EA7306C40E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55447E-EAA1-753E-15CA-706F34A05B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317816-47A9-5701-1D26-43123EBD5E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7AD91D-40ED-95CB-ACA8-A1BEC421C6A9}"/>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6" name="Footer Placeholder 5">
            <a:extLst>
              <a:ext uri="{FF2B5EF4-FFF2-40B4-BE49-F238E27FC236}">
                <a16:creationId xmlns:a16="http://schemas.microsoft.com/office/drawing/2014/main" id="{F5C7AFE5-01DC-5AF6-AAEC-55B34FDBF3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04901-A073-FB2B-9FE1-7463BB961269}"/>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3899663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F64EE-447E-D745-EFDB-5AE38555DF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9B6E3B-8ACD-668D-4944-DE20162125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B46156-F45F-37F6-D9B3-6F4A0E3BC6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411A26-5FE4-4A0A-E3E1-B069D47040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F96955-1186-728E-A652-F150845D72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6E101B-0E77-B3DD-3808-931D3E617BCC}"/>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8" name="Footer Placeholder 7">
            <a:extLst>
              <a:ext uri="{FF2B5EF4-FFF2-40B4-BE49-F238E27FC236}">
                <a16:creationId xmlns:a16="http://schemas.microsoft.com/office/drawing/2014/main" id="{5402126F-3EF8-82A3-E24F-AC8C7DD1C7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FA341F-2098-1AB7-A10F-23A01E8C9AFB}"/>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243778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D45E0-D0B4-379C-4208-9D26361680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5BBA4C-2413-957E-A8C4-5AD55D6DBFB7}"/>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4" name="Footer Placeholder 3">
            <a:extLst>
              <a:ext uri="{FF2B5EF4-FFF2-40B4-BE49-F238E27FC236}">
                <a16:creationId xmlns:a16="http://schemas.microsoft.com/office/drawing/2014/main" id="{6D994DD2-1781-7814-3697-0032CB593C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229C45-3FC1-1414-C4F8-D92141C41AD0}"/>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304896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BE2E8B-1DB6-486E-4CC9-AA202F974231}"/>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3" name="Footer Placeholder 2">
            <a:extLst>
              <a:ext uri="{FF2B5EF4-FFF2-40B4-BE49-F238E27FC236}">
                <a16:creationId xmlns:a16="http://schemas.microsoft.com/office/drawing/2014/main" id="{B01E7C4F-583D-85D7-0C1F-60FC28C6E9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0F93A0-008F-85AC-1687-BB71B449F17B}"/>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347997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33282-135C-6730-7682-D6DB5FC560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ABA328-6C12-E7BD-001C-3718A17B8D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185928-D4FB-2EA6-D87A-3CD9F9AB2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F17F08-03C5-3568-3112-F76F5499163C}"/>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6" name="Footer Placeholder 5">
            <a:extLst>
              <a:ext uri="{FF2B5EF4-FFF2-40B4-BE49-F238E27FC236}">
                <a16:creationId xmlns:a16="http://schemas.microsoft.com/office/drawing/2014/main" id="{0E39BF9B-0539-951C-4ACC-8D6400CD28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9A6DB3-CFB7-0B0B-0FE9-009E4BE18D72}"/>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129461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9132-19EE-28DD-D6B7-2D74E1E8F9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A65E21-D7BA-255B-F59B-6DAC93F861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D51088-902B-3759-BF87-BC7D839C8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738977-3538-8CE3-10BA-888D41C9FACD}"/>
              </a:ext>
            </a:extLst>
          </p:cNvPr>
          <p:cNvSpPr>
            <a:spLocks noGrp="1"/>
          </p:cNvSpPr>
          <p:nvPr>
            <p:ph type="dt" sz="half" idx="10"/>
          </p:nvPr>
        </p:nvSpPr>
        <p:spPr/>
        <p:txBody>
          <a:bodyPr/>
          <a:lstStyle/>
          <a:p>
            <a:fld id="{5362584E-0592-445A-9955-6EEE2DC6E53D}" type="datetimeFigureOut">
              <a:rPr lang="en-US" smtClean="0"/>
              <a:t>9/11/2023</a:t>
            </a:fld>
            <a:endParaRPr lang="en-US"/>
          </a:p>
        </p:txBody>
      </p:sp>
      <p:sp>
        <p:nvSpPr>
          <p:cNvPr id="6" name="Footer Placeholder 5">
            <a:extLst>
              <a:ext uri="{FF2B5EF4-FFF2-40B4-BE49-F238E27FC236}">
                <a16:creationId xmlns:a16="http://schemas.microsoft.com/office/drawing/2014/main" id="{C338A74D-1395-0EB7-4EBC-4FACF88A3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24130-69BC-4F6F-1D72-77668321D176}"/>
              </a:ext>
            </a:extLst>
          </p:cNvPr>
          <p:cNvSpPr>
            <a:spLocks noGrp="1"/>
          </p:cNvSpPr>
          <p:nvPr>
            <p:ph type="sldNum" sz="quarter" idx="12"/>
          </p:nvPr>
        </p:nvSpPr>
        <p:spPr/>
        <p:txBody>
          <a:bodyPr/>
          <a:lstStyle/>
          <a:p>
            <a:fld id="{A63FBEE7-2F52-4115-9534-92A29A6B20D0}" type="slidenum">
              <a:rPr lang="en-US" smtClean="0"/>
              <a:t>‹#›</a:t>
            </a:fld>
            <a:endParaRPr lang="en-US"/>
          </a:p>
        </p:txBody>
      </p:sp>
    </p:spTree>
    <p:extLst>
      <p:ext uri="{BB962C8B-B14F-4D97-AF65-F5344CB8AC3E}">
        <p14:creationId xmlns:p14="http://schemas.microsoft.com/office/powerpoint/2010/main" val="351027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B7DBF6-0F71-55D5-5832-FC7DD20725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8B7DA0-49C1-2C61-0A2C-B92ECD73DE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21D867-862C-0FB9-90DC-21CD5A5341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2584E-0592-445A-9955-6EEE2DC6E53D}" type="datetimeFigureOut">
              <a:rPr lang="en-US" smtClean="0"/>
              <a:t>9/11/2023</a:t>
            </a:fld>
            <a:endParaRPr lang="en-US"/>
          </a:p>
        </p:txBody>
      </p:sp>
      <p:sp>
        <p:nvSpPr>
          <p:cNvPr id="5" name="Footer Placeholder 4">
            <a:extLst>
              <a:ext uri="{FF2B5EF4-FFF2-40B4-BE49-F238E27FC236}">
                <a16:creationId xmlns:a16="http://schemas.microsoft.com/office/drawing/2014/main" id="{B1B55009-3984-ED55-3D85-F5FA43B5EB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64A495-9199-6B97-FD7E-65F6FFD5F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FBEE7-2F52-4115-9534-92A29A6B20D0}" type="slidenum">
              <a:rPr lang="en-US" smtClean="0"/>
              <a:t>‹#›</a:t>
            </a:fld>
            <a:endParaRPr lang="en-US"/>
          </a:p>
        </p:txBody>
      </p:sp>
    </p:spTree>
    <p:extLst>
      <p:ext uri="{BB962C8B-B14F-4D97-AF65-F5344CB8AC3E}">
        <p14:creationId xmlns:p14="http://schemas.microsoft.com/office/powerpoint/2010/main" val="1386528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98D24B-A9DF-61A6-9FDC-44F492A64B00}"/>
              </a:ext>
            </a:extLst>
          </p:cNvPr>
          <p:cNvSpPr/>
          <p:nvPr/>
        </p:nvSpPr>
        <p:spPr>
          <a:xfrm>
            <a:off x="650487" y="398765"/>
            <a:ext cx="10768879" cy="681102"/>
          </a:xfrm>
          <a:prstGeom prst="rect">
            <a:avLst/>
          </a:prstGeom>
          <a:blipFill dpi="0" rotWithShape="1">
            <a:blip r:embed="rId2">
              <a:alphaModFix amt="40000"/>
            </a:blip>
            <a:srcRect/>
            <a:tile tx="0" ty="0" sx="100000" sy="100000" flip="none" algn="tl"/>
          </a:bli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a:extLst>
              <a:ext uri="{FF2B5EF4-FFF2-40B4-BE49-F238E27FC236}">
                <a16:creationId xmlns:a16="http://schemas.microsoft.com/office/drawing/2014/main" id="{D8ABC32D-E08D-97A1-871C-2CBA2097604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487" y="426009"/>
            <a:ext cx="1560305" cy="6811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66FD9B4B-A73E-6579-8EDD-0E43D7C10944}"/>
              </a:ext>
            </a:extLst>
          </p:cNvPr>
          <p:cNvGraphicFramePr>
            <a:graphicFrameLocks noGrp="1"/>
          </p:cNvGraphicFramePr>
          <p:nvPr>
            <p:extLst>
              <p:ext uri="{D42A27DB-BD31-4B8C-83A1-F6EECF244321}">
                <p14:modId xmlns:p14="http://schemas.microsoft.com/office/powerpoint/2010/main" val="861481828"/>
              </p:ext>
            </p:extLst>
          </p:nvPr>
        </p:nvGraphicFramePr>
        <p:xfrm>
          <a:off x="2839503" y="477792"/>
          <a:ext cx="7115527" cy="489080"/>
        </p:xfrm>
        <a:graphic>
          <a:graphicData uri="http://schemas.openxmlformats.org/drawingml/2006/table">
            <a:tbl>
              <a:tblPr>
                <a:tableStyleId>{5C22544A-7EE6-4342-B048-85BDC9FD1C3A}</a:tableStyleId>
              </a:tblPr>
              <a:tblGrid>
                <a:gridCol w="7115527">
                  <a:extLst>
                    <a:ext uri="{9D8B030D-6E8A-4147-A177-3AD203B41FA5}">
                      <a16:colId xmlns:a16="http://schemas.microsoft.com/office/drawing/2014/main" val="385002424"/>
                    </a:ext>
                  </a:extLst>
                </a:gridCol>
              </a:tblGrid>
              <a:tr h="489080">
                <a:tc>
                  <a:txBody>
                    <a:bodyPr/>
                    <a:lstStyle/>
                    <a:p>
                      <a:pPr algn="ctr" fontAlgn="b"/>
                      <a:r>
                        <a:rPr lang="en-US" sz="2000" b="1" u="none" strike="noStrike" dirty="0">
                          <a:solidFill>
                            <a:srgbClr val="00133A"/>
                          </a:solidFill>
                          <a:effectLst/>
                        </a:rPr>
                        <a:t>Parent Association – </a:t>
                      </a:r>
                      <a:r>
                        <a:rPr lang="en-US" sz="2000" b="1" i="1" u="none" strike="noStrike" dirty="0">
                          <a:solidFill>
                            <a:srgbClr val="C00000"/>
                          </a:solidFill>
                          <a:effectLst/>
                        </a:rPr>
                        <a:t>Statement of Purpose</a:t>
                      </a:r>
                    </a:p>
                  </a:txBody>
                  <a:tcPr marL="0" marR="0" marT="0" marB="0" anchor="ctr">
                    <a:noFill/>
                  </a:tcPr>
                </a:tc>
                <a:extLst>
                  <a:ext uri="{0D108BD9-81ED-4DB2-BD59-A6C34878D82A}">
                    <a16:rowId xmlns:a16="http://schemas.microsoft.com/office/drawing/2014/main" val="721037854"/>
                  </a:ext>
                </a:extLst>
              </a:tr>
            </a:tbl>
          </a:graphicData>
        </a:graphic>
      </p:graphicFrame>
      <p:sp>
        <p:nvSpPr>
          <p:cNvPr id="7" name="TextBox 6">
            <a:extLst>
              <a:ext uri="{FF2B5EF4-FFF2-40B4-BE49-F238E27FC236}">
                <a16:creationId xmlns:a16="http://schemas.microsoft.com/office/drawing/2014/main" id="{7E384A77-36F7-669B-0042-E2018255F60C}"/>
              </a:ext>
            </a:extLst>
          </p:cNvPr>
          <p:cNvSpPr txBox="1"/>
          <p:nvPr/>
        </p:nvSpPr>
        <p:spPr>
          <a:xfrm>
            <a:off x="1525312" y="1666921"/>
            <a:ext cx="9141376" cy="2862322"/>
          </a:xfrm>
          <a:prstGeom prst="rect">
            <a:avLst/>
          </a:prstGeom>
          <a:noFill/>
        </p:spPr>
        <p:txBody>
          <a:bodyPr wrap="square" rtlCol="0">
            <a:spAutoFit/>
          </a:bodyPr>
          <a:lstStyle/>
          <a:p>
            <a:pPr algn="just"/>
            <a:r>
              <a:rPr lang="en-US" sz="1800" b="0" i="0" u="none" strike="noStrike" dirty="0">
                <a:solidFill>
                  <a:srgbClr val="000000"/>
                </a:solidFill>
                <a:effectLst/>
                <a:latin typeface="Arial" panose="020B0604020202020204" pitchFamily="34" charset="0"/>
              </a:rPr>
              <a:t>The La Salle High School Parent Association is an organization dedicated to promoting an active parent community that supports the diverse range of learning activities at the school.  The Parent Association is the umbrella organization that provides overall coordination of the school’s three principal booster groups supporting the Academic, Art and Athletic departments.  Activities of the Parent Association also include sponsorship of specific events in addition to those hosted or administered by the school and the various booster organizations.  Furthermore, the Parent Association provides volunteer oversight and other support services to certain school fundraising and development efforts.  In doing so, the Parent Association works closely with the faculty and administration to further the overall mission of La Salle High School.</a:t>
            </a:r>
            <a:r>
              <a:rPr lang="en-US" b="1" i="1" dirty="0"/>
              <a:t> </a:t>
            </a:r>
            <a:endParaRPr lang="en-US" b="1" i="1" dirty="0">
              <a:solidFill>
                <a:srgbClr val="FF0000"/>
              </a:solidFill>
            </a:endParaRPr>
          </a:p>
        </p:txBody>
      </p:sp>
    </p:spTree>
    <p:extLst>
      <p:ext uri="{BB962C8B-B14F-4D97-AF65-F5344CB8AC3E}">
        <p14:creationId xmlns:p14="http://schemas.microsoft.com/office/powerpoint/2010/main" val="62992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98D24B-A9DF-61A6-9FDC-44F492A64B00}"/>
              </a:ext>
            </a:extLst>
          </p:cNvPr>
          <p:cNvSpPr/>
          <p:nvPr/>
        </p:nvSpPr>
        <p:spPr>
          <a:xfrm>
            <a:off x="650487" y="398765"/>
            <a:ext cx="10768879" cy="681102"/>
          </a:xfrm>
          <a:prstGeom prst="rect">
            <a:avLst/>
          </a:prstGeom>
          <a:blipFill dpi="0" rotWithShape="1">
            <a:blip r:embed="rId2">
              <a:alphaModFix amt="40000"/>
            </a:blip>
            <a:srcRect/>
            <a:tile tx="0" ty="0" sx="100000" sy="100000" flip="none" algn="tl"/>
          </a:bli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a:extLst>
              <a:ext uri="{FF2B5EF4-FFF2-40B4-BE49-F238E27FC236}">
                <a16:creationId xmlns:a16="http://schemas.microsoft.com/office/drawing/2014/main" id="{D8ABC32D-E08D-97A1-871C-2CBA2097604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487" y="426009"/>
            <a:ext cx="1560305" cy="6811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66FD9B4B-A73E-6579-8EDD-0E43D7C10944}"/>
              </a:ext>
            </a:extLst>
          </p:cNvPr>
          <p:cNvGraphicFramePr>
            <a:graphicFrameLocks noGrp="1"/>
          </p:cNvGraphicFramePr>
          <p:nvPr>
            <p:extLst>
              <p:ext uri="{D42A27DB-BD31-4B8C-83A1-F6EECF244321}">
                <p14:modId xmlns:p14="http://schemas.microsoft.com/office/powerpoint/2010/main" val="66955225"/>
              </p:ext>
            </p:extLst>
          </p:nvPr>
        </p:nvGraphicFramePr>
        <p:xfrm>
          <a:off x="2839503" y="477792"/>
          <a:ext cx="7115527" cy="489080"/>
        </p:xfrm>
        <a:graphic>
          <a:graphicData uri="http://schemas.openxmlformats.org/drawingml/2006/table">
            <a:tbl>
              <a:tblPr>
                <a:tableStyleId>{5C22544A-7EE6-4342-B048-85BDC9FD1C3A}</a:tableStyleId>
              </a:tblPr>
              <a:tblGrid>
                <a:gridCol w="7115527">
                  <a:extLst>
                    <a:ext uri="{9D8B030D-6E8A-4147-A177-3AD203B41FA5}">
                      <a16:colId xmlns:a16="http://schemas.microsoft.com/office/drawing/2014/main" val="385002424"/>
                    </a:ext>
                  </a:extLst>
                </a:gridCol>
              </a:tblGrid>
              <a:tr h="489080">
                <a:tc>
                  <a:txBody>
                    <a:bodyPr/>
                    <a:lstStyle/>
                    <a:p>
                      <a:pPr algn="ctr" fontAlgn="b"/>
                      <a:r>
                        <a:rPr lang="en-US" sz="2000" b="1" u="none" strike="noStrike" dirty="0">
                          <a:solidFill>
                            <a:srgbClr val="00133A"/>
                          </a:solidFill>
                          <a:effectLst/>
                        </a:rPr>
                        <a:t>Parent Association Board – </a:t>
                      </a:r>
                      <a:r>
                        <a:rPr lang="en-US" sz="2000" b="1" i="1" u="none" strike="noStrike" dirty="0">
                          <a:solidFill>
                            <a:srgbClr val="C00000"/>
                          </a:solidFill>
                          <a:effectLst/>
                        </a:rPr>
                        <a:t>Role &amp; Function</a:t>
                      </a:r>
                    </a:p>
                  </a:txBody>
                  <a:tcPr marL="0" marR="0" marT="0" marB="0" anchor="ctr">
                    <a:noFill/>
                  </a:tcPr>
                </a:tc>
                <a:extLst>
                  <a:ext uri="{0D108BD9-81ED-4DB2-BD59-A6C34878D82A}">
                    <a16:rowId xmlns:a16="http://schemas.microsoft.com/office/drawing/2014/main" val="721037854"/>
                  </a:ext>
                </a:extLst>
              </a:tr>
            </a:tbl>
          </a:graphicData>
        </a:graphic>
      </p:graphicFrame>
      <p:sp>
        <p:nvSpPr>
          <p:cNvPr id="2" name="TextBox 1">
            <a:extLst>
              <a:ext uri="{FF2B5EF4-FFF2-40B4-BE49-F238E27FC236}">
                <a16:creationId xmlns:a16="http://schemas.microsoft.com/office/drawing/2014/main" id="{47E27DC5-6355-9B95-94AA-FCC03DE4FD21}"/>
              </a:ext>
            </a:extLst>
          </p:cNvPr>
          <p:cNvSpPr txBox="1"/>
          <p:nvPr/>
        </p:nvSpPr>
        <p:spPr>
          <a:xfrm>
            <a:off x="1203767" y="1443841"/>
            <a:ext cx="10215599" cy="3693319"/>
          </a:xfrm>
          <a:prstGeom prst="rect">
            <a:avLst/>
          </a:prstGeom>
          <a:noFill/>
        </p:spPr>
        <p:txBody>
          <a:bodyPr wrap="square" rtlCol="0">
            <a:spAutoFit/>
          </a:bodyPr>
          <a:lstStyle/>
          <a:p>
            <a:pPr marL="342900" indent="-342900">
              <a:buAutoNum type="arabicPeriod"/>
            </a:pPr>
            <a:r>
              <a:rPr lang="en-US" b="1" dirty="0"/>
              <a:t>The PAB plays a supporting role in furthering the School’s mission</a:t>
            </a:r>
          </a:p>
          <a:p>
            <a:pPr marL="800100" lvl="1" indent="-342900">
              <a:buFont typeface="Arial" panose="020B0604020202020204" pitchFamily="34" charset="0"/>
              <a:buChar char="•"/>
            </a:pPr>
            <a:r>
              <a:rPr lang="en-US" dirty="0"/>
              <a:t>Parent Education programming</a:t>
            </a:r>
          </a:p>
          <a:p>
            <a:pPr marL="800100" lvl="1" indent="-342900">
              <a:buFont typeface="Arial" panose="020B0604020202020204" pitchFamily="34" charset="0"/>
              <a:buChar char="•"/>
            </a:pPr>
            <a:r>
              <a:rPr lang="en-US" dirty="0"/>
              <a:t>Support for Parent engagement</a:t>
            </a:r>
          </a:p>
          <a:p>
            <a:pPr marL="800100" lvl="1" indent="-342900">
              <a:buFont typeface="Arial" panose="020B0604020202020204" pitchFamily="34" charset="0"/>
              <a:buChar char="•"/>
            </a:pPr>
            <a:r>
              <a:rPr lang="en-US" dirty="0"/>
              <a:t>Community-building activities for Parents</a:t>
            </a:r>
          </a:p>
          <a:p>
            <a:pPr marL="800100" lvl="1" indent="-342900">
              <a:buFont typeface="Arial" panose="020B0604020202020204" pitchFamily="34" charset="0"/>
              <a:buChar char="•"/>
            </a:pPr>
            <a:r>
              <a:rPr lang="en-US" dirty="0"/>
              <a:t>Provide Support for School functions/activities </a:t>
            </a:r>
          </a:p>
          <a:p>
            <a:pPr marL="800100" lvl="1" indent="-342900">
              <a:buAutoNum type="arabicPeriod"/>
            </a:pPr>
            <a:endParaRPr lang="en-US" dirty="0"/>
          </a:p>
          <a:p>
            <a:pPr marL="342900" indent="-342900">
              <a:buAutoNum type="arabicPeriod"/>
            </a:pPr>
            <a:r>
              <a:rPr lang="en-US" b="1" dirty="0"/>
              <a:t>Funding for the PAB is provided by School Administration</a:t>
            </a:r>
            <a:endParaRPr lang="en-US" dirty="0"/>
          </a:p>
          <a:p>
            <a:pPr marL="800100" lvl="1" indent="-342900">
              <a:buFont typeface="Arial" panose="020B0604020202020204" pitchFamily="34" charset="0"/>
              <a:buChar char="•"/>
            </a:pPr>
            <a:r>
              <a:rPr lang="en-US" dirty="0"/>
              <a:t>The PAB does not need to raise funds to cover its costs with the exception of promoting the Ralphs Community Contribution Program</a:t>
            </a:r>
            <a:endParaRPr lang="en-US" i="1" dirty="0">
              <a:solidFill>
                <a:srgbClr val="FF0000"/>
              </a:solidFill>
            </a:endParaRPr>
          </a:p>
          <a:p>
            <a:pPr marL="800100" lvl="1" indent="-342900">
              <a:buFontTx/>
              <a:buAutoNum type="arabicPeriod"/>
            </a:pPr>
            <a:endParaRPr lang="en-US" dirty="0"/>
          </a:p>
          <a:p>
            <a:pPr marL="342900" indent="-342900">
              <a:buFontTx/>
              <a:buAutoNum type="arabicPeriod"/>
            </a:pPr>
            <a:r>
              <a:rPr lang="en-US" b="1" dirty="0"/>
              <a:t>Boosters</a:t>
            </a:r>
          </a:p>
          <a:p>
            <a:pPr marL="800100" lvl="1" indent="-342900">
              <a:buFont typeface="Arial" panose="020B0604020202020204" pitchFamily="34" charset="0"/>
              <a:buChar char="•"/>
            </a:pPr>
            <a:r>
              <a:rPr lang="en-US" dirty="0"/>
              <a:t>Activities planned and executed by the Boosters are separate from the PAB and its budget</a:t>
            </a:r>
          </a:p>
          <a:p>
            <a:pPr marL="800100" lvl="1" indent="-342900">
              <a:buFont typeface="Arial" panose="020B0604020202020204" pitchFamily="34" charset="0"/>
              <a:buChar char="•"/>
            </a:pPr>
            <a:r>
              <a:rPr lang="en-US" dirty="0"/>
              <a:t>However, the Boosters fall under the PAB structure</a:t>
            </a:r>
          </a:p>
        </p:txBody>
      </p:sp>
    </p:spTree>
    <p:extLst>
      <p:ext uri="{BB962C8B-B14F-4D97-AF65-F5344CB8AC3E}">
        <p14:creationId xmlns:p14="http://schemas.microsoft.com/office/powerpoint/2010/main" val="1879652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98D24B-A9DF-61A6-9FDC-44F492A64B00}"/>
              </a:ext>
            </a:extLst>
          </p:cNvPr>
          <p:cNvSpPr/>
          <p:nvPr/>
        </p:nvSpPr>
        <p:spPr>
          <a:xfrm>
            <a:off x="650487" y="398765"/>
            <a:ext cx="10768879" cy="681102"/>
          </a:xfrm>
          <a:prstGeom prst="rect">
            <a:avLst/>
          </a:prstGeom>
          <a:blipFill dpi="0" rotWithShape="1">
            <a:blip r:embed="rId2">
              <a:alphaModFix amt="40000"/>
            </a:blip>
            <a:srcRect/>
            <a:tile tx="0" ty="0" sx="100000" sy="100000" flip="none" algn="tl"/>
          </a:bli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a:extLst>
              <a:ext uri="{FF2B5EF4-FFF2-40B4-BE49-F238E27FC236}">
                <a16:creationId xmlns:a16="http://schemas.microsoft.com/office/drawing/2014/main" id="{D8ABC32D-E08D-97A1-871C-2CBA2097604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487" y="426009"/>
            <a:ext cx="1560305" cy="6811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66FD9B4B-A73E-6579-8EDD-0E43D7C10944}"/>
              </a:ext>
            </a:extLst>
          </p:cNvPr>
          <p:cNvGraphicFramePr>
            <a:graphicFrameLocks noGrp="1"/>
          </p:cNvGraphicFramePr>
          <p:nvPr>
            <p:extLst>
              <p:ext uri="{D42A27DB-BD31-4B8C-83A1-F6EECF244321}">
                <p14:modId xmlns:p14="http://schemas.microsoft.com/office/powerpoint/2010/main" val="4189063039"/>
              </p:ext>
            </p:extLst>
          </p:nvPr>
        </p:nvGraphicFramePr>
        <p:xfrm>
          <a:off x="2839503" y="477792"/>
          <a:ext cx="7115527" cy="489080"/>
        </p:xfrm>
        <a:graphic>
          <a:graphicData uri="http://schemas.openxmlformats.org/drawingml/2006/table">
            <a:tbl>
              <a:tblPr>
                <a:tableStyleId>{5C22544A-7EE6-4342-B048-85BDC9FD1C3A}</a:tableStyleId>
              </a:tblPr>
              <a:tblGrid>
                <a:gridCol w="7115527">
                  <a:extLst>
                    <a:ext uri="{9D8B030D-6E8A-4147-A177-3AD203B41FA5}">
                      <a16:colId xmlns:a16="http://schemas.microsoft.com/office/drawing/2014/main" val="385002424"/>
                    </a:ext>
                  </a:extLst>
                </a:gridCol>
              </a:tblGrid>
              <a:tr h="489080">
                <a:tc>
                  <a:txBody>
                    <a:bodyPr/>
                    <a:lstStyle/>
                    <a:p>
                      <a:pPr algn="ctr" fontAlgn="b"/>
                      <a:r>
                        <a:rPr lang="en-US" sz="2000" b="1" u="none" strike="noStrike" dirty="0">
                          <a:solidFill>
                            <a:srgbClr val="00133A"/>
                          </a:solidFill>
                          <a:effectLst/>
                        </a:rPr>
                        <a:t>Parent Association Board – </a:t>
                      </a:r>
                      <a:r>
                        <a:rPr lang="en-US" sz="2000" b="1" i="1" u="none" strike="noStrike" dirty="0">
                          <a:solidFill>
                            <a:srgbClr val="C00000"/>
                          </a:solidFill>
                          <a:effectLst/>
                        </a:rPr>
                        <a:t>2023/2024 Programming</a:t>
                      </a:r>
                    </a:p>
                  </a:txBody>
                  <a:tcPr marL="0" marR="0" marT="0" marB="0" anchor="ctr">
                    <a:noFill/>
                  </a:tcPr>
                </a:tc>
                <a:extLst>
                  <a:ext uri="{0D108BD9-81ED-4DB2-BD59-A6C34878D82A}">
                    <a16:rowId xmlns:a16="http://schemas.microsoft.com/office/drawing/2014/main" val="721037854"/>
                  </a:ext>
                </a:extLst>
              </a:tr>
            </a:tbl>
          </a:graphicData>
        </a:graphic>
      </p:graphicFrame>
      <p:graphicFrame>
        <p:nvGraphicFramePr>
          <p:cNvPr id="18" name="Table 17">
            <a:extLst>
              <a:ext uri="{FF2B5EF4-FFF2-40B4-BE49-F238E27FC236}">
                <a16:creationId xmlns:a16="http://schemas.microsoft.com/office/drawing/2014/main" id="{ED67663E-2EF5-617D-3BF9-030C3D6900D1}"/>
              </a:ext>
            </a:extLst>
          </p:cNvPr>
          <p:cNvGraphicFramePr>
            <a:graphicFrameLocks noGrp="1"/>
          </p:cNvGraphicFramePr>
          <p:nvPr>
            <p:extLst>
              <p:ext uri="{D42A27DB-BD31-4B8C-83A1-F6EECF244321}">
                <p14:modId xmlns:p14="http://schemas.microsoft.com/office/powerpoint/2010/main" val="2024028330"/>
              </p:ext>
            </p:extLst>
          </p:nvPr>
        </p:nvGraphicFramePr>
        <p:xfrm>
          <a:off x="650487" y="1322965"/>
          <a:ext cx="10768879" cy="5136270"/>
        </p:xfrm>
        <a:graphic>
          <a:graphicData uri="http://schemas.openxmlformats.org/drawingml/2006/table">
            <a:tbl>
              <a:tblPr/>
              <a:tblGrid>
                <a:gridCol w="362850">
                  <a:extLst>
                    <a:ext uri="{9D8B030D-6E8A-4147-A177-3AD203B41FA5}">
                      <a16:colId xmlns:a16="http://schemas.microsoft.com/office/drawing/2014/main" val="1110809105"/>
                    </a:ext>
                  </a:extLst>
                </a:gridCol>
                <a:gridCol w="2786172">
                  <a:extLst>
                    <a:ext uri="{9D8B030D-6E8A-4147-A177-3AD203B41FA5}">
                      <a16:colId xmlns:a16="http://schemas.microsoft.com/office/drawing/2014/main" val="1802534003"/>
                    </a:ext>
                  </a:extLst>
                </a:gridCol>
                <a:gridCol w="7619857">
                  <a:extLst>
                    <a:ext uri="{9D8B030D-6E8A-4147-A177-3AD203B41FA5}">
                      <a16:colId xmlns:a16="http://schemas.microsoft.com/office/drawing/2014/main" val="1144910813"/>
                    </a:ext>
                  </a:extLst>
                </a:gridCol>
              </a:tblGrid>
              <a:tr h="499683">
                <a:tc>
                  <a:txBody>
                    <a:bodyPr/>
                    <a:lstStyle/>
                    <a:p>
                      <a:pPr algn="ctr" fontAlgn="ctr"/>
                      <a:r>
                        <a:rPr lang="en-US" sz="1400" b="1" i="0" u="none" strike="noStrike">
                          <a:solidFill>
                            <a:srgbClr val="000000"/>
                          </a:solidFill>
                          <a:effectLst/>
                          <a:latin typeface="Calibri" panose="020F0502020204030204" pitchFamily="34" charset="0"/>
                        </a:rPr>
                        <a:t>No.</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US" sz="1400" b="1" i="0" u="none" strike="noStrike">
                          <a:solidFill>
                            <a:srgbClr val="000000"/>
                          </a:solidFill>
                          <a:effectLst/>
                          <a:latin typeface="Calibri" panose="020F0502020204030204" pitchFamily="34" charset="0"/>
                        </a:rPr>
                        <a:t>2023/2024 Programming</a:t>
                      </a:r>
                    </a:p>
                  </a:txBody>
                  <a:tcPr marL="85416" marR="9491" marT="9491"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US" sz="1400" b="1" i="0" u="none" strike="noStrike">
                          <a:solidFill>
                            <a:srgbClr val="000000"/>
                          </a:solidFill>
                          <a:effectLst/>
                          <a:latin typeface="Calibri" panose="020F0502020204030204" pitchFamily="34" charset="0"/>
                        </a:rPr>
                        <a:t>Notes</a:t>
                      </a:r>
                    </a:p>
                  </a:txBody>
                  <a:tcPr marL="85416" marR="9491" marT="949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44542318"/>
                  </a:ext>
                </a:extLst>
              </a:tr>
              <a:tr h="499680">
                <a:tc>
                  <a:txBody>
                    <a:bodyPr/>
                    <a:lstStyle/>
                    <a:p>
                      <a:pPr algn="ctr" fontAlgn="ctr"/>
                      <a:r>
                        <a:rPr lang="en-US" sz="1200" b="1" i="0" u="none" strike="noStrike">
                          <a:solidFill>
                            <a:srgbClr val="000000"/>
                          </a:solidFill>
                          <a:effectLst/>
                          <a:latin typeface="Calibri" panose="020F0502020204030204" pitchFamily="34" charset="0"/>
                        </a:rPr>
                        <a:t>1</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Parent Association Meetings </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p>
                      <a:pPr algn="l" fontAlgn="ctr"/>
                      <a:r>
                        <a:rPr lang="en-US" sz="1100" b="0" i="0" u="none" strike="noStrike" dirty="0">
                          <a:solidFill>
                            <a:srgbClr val="000000"/>
                          </a:solidFill>
                          <a:effectLst/>
                          <a:latin typeface="Calibri" panose="020F0502020204030204" pitchFamily="34" charset="0"/>
                        </a:rPr>
                        <a:t>6 meetings/school year - Sep, Oct, Nov, Feb, Mar, April</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849219"/>
                  </a:ext>
                </a:extLst>
              </a:tr>
              <a:tr h="497809">
                <a:tc>
                  <a:txBody>
                    <a:bodyPr/>
                    <a:lstStyle/>
                    <a:p>
                      <a:pPr algn="ctr" fontAlgn="ctr"/>
                      <a:r>
                        <a:rPr lang="en-US" sz="1200" b="1" i="0" u="none" strike="noStrike">
                          <a:solidFill>
                            <a:srgbClr val="000000"/>
                          </a:solidFill>
                          <a:effectLst/>
                          <a:latin typeface="Calibri" panose="020F0502020204030204" pitchFamily="34" charset="0"/>
                        </a:rPr>
                        <a:t>2</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PA Board Meetings </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6 meetings/school year - Sep, Oct, Nov, Feb, Mar, April</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898072"/>
                  </a:ext>
                </a:extLst>
              </a:tr>
              <a:tr h="395874">
                <a:tc>
                  <a:txBody>
                    <a:bodyPr/>
                    <a:lstStyle/>
                    <a:p>
                      <a:pPr algn="ctr" fontAlgn="ctr"/>
                      <a:r>
                        <a:rPr lang="en-US" sz="1200" b="1" i="0" u="none" strike="noStrike">
                          <a:solidFill>
                            <a:srgbClr val="000000"/>
                          </a:solidFill>
                          <a:effectLst/>
                          <a:latin typeface="Calibri" panose="020F0502020204030204" pitchFamily="34" charset="0"/>
                        </a:rPr>
                        <a:t>3</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Admissions/New Parent Social</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Mixer for New Parents to interact w/Current Parents</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715179"/>
                  </a:ext>
                </a:extLst>
              </a:tr>
              <a:tr h="518526">
                <a:tc>
                  <a:txBody>
                    <a:bodyPr/>
                    <a:lstStyle/>
                    <a:p>
                      <a:pPr algn="ctr" fontAlgn="ctr"/>
                      <a:r>
                        <a:rPr lang="en-US" sz="1200" b="1" i="0" u="none" strike="noStrike">
                          <a:solidFill>
                            <a:srgbClr val="000000"/>
                          </a:solidFill>
                          <a:effectLst/>
                          <a:latin typeface="Calibri" panose="020F0502020204030204" pitchFamily="34" charset="0"/>
                        </a:rPr>
                        <a:t>4</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Freshman/Sophomore Parent Mingle </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NEW EVENT - To be held during </a:t>
                      </a:r>
                      <a:r>
                        <a:rPr lang="en-US" sz="1200" b="0" i="0" u="none" strike="noStrike" dirty="0" err="1">
                          <a:solidFill>
                            <a:srgbClr val="000000"/>
                          </a:solidFill>
                          <a:effectLst/>
                          <a:latin typeface="Calibri" panose="020F0502020204030204" pitchFamily="34" charset="0"/>
                        </a:rPr>
                        <a:t>SnowBall</a:t>
                      </a:r>
                      <a:r>
                        <a:rPr lang="en-US" sz="1200" b="0" i="0" u="none" strike="noStrike" dirty="0">
                          <a:solidFill>
                            <a:srgbClr val="000000"/>
                          </a:solidFill>
                          <a:effectLst/>
                          <a:latin typeface="Calibri" panose="020F0502020204030204" pitchFamily="34" charset="0"/>
                        </a:rPr>
                        <a:t> - </a:t>
                      </a:r>
                      <a:r>
                        <a:rPr lang="en-US" sz="1200" b="0" i="0" u="none" strike="noStrike" dirty="0" err="1">
                          <a:solidFill>
                            <a:srgbClr val="000000"/>
                          </a:solidFill>
                          <a:effectLst/>
                          <a:latin typeface="Calibri" panose="020F0502020204030204" pitchFamily="34" charset="0"/>
                        </a:rPr>
                        <a:t>est</a:t>
                      </a:r>
                      <a:r>
                        <a:rPr lang="en-US" sz="1200" b="0" i="0" u="none" strike="noStrike" dirty="0">
                          <a:solidFill>
                            <a:srgbClr val="000000"/>
                          </a:solidFill>
                          <a:effectLst/>
                          <a:latin typeface="Calibri" panose="020F0502020204030204" pitchFamily="34" charset="0"/>
                        </a:rPr>
                        <a:t> attendance: 200</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3043918"/>
                  </a:ext>
                </a:extLst>
              </a:tr>
              <a:tr h="455845">
                <a:tc>
                  <a:txBody>
                    <a:bodyPr/>
                    <a:lstStyle/>
                    <a:p>
                      <a:pPr algn="ctr" fontAlgn="ctr"/>
                      <a:r>
                        <a:rPr lang="en-US" sz="1200" b="1" i="0" u="none" strike="noStrike">
                          <a:solidFill>
                            <a:srgbClr val="000000"/>
                          </a:solidFill>
                          <a:effectLst/>
                          <a:latin typeface="Calibri" panose="020F0502020204030204" pitchFamily="34" charset="0"/>
                        </a:rPr>
                        <a:t>5</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Junior/Senior Parent Mingle</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NEW EVENT - To be held during </a:t>
                      </a:r>
                      <a:r>
                        <a:rPr lang="en-US" sz="1200" b="0" i="0" u="none" strike="noStrike" dirty="0" err="1">
                          <a:solidFill>
                            <a:srgbClr val="000000"/>
                          </a:solidFill>
                          <a:effectLst/>
                          <a:latin typeface="Calibri" panose="020F0502020204030204" pitchFamily="34" charset="0"/>
                        </a:rPr>
                        <a:t>SnowBall</a:t>
                      </a:r>
                      <a:r>
                        <a:rPr lang="en-US" sz="1200" b="0" i="0" u="none" strike="noStrike" dirty="0">
                          <a:solidFill>
                            <a:srgbClr val="000000"/>
                          </a:solidFill>
                          <a:effectLst/>
                          <a:latin typeface="Calibri" panose="020F0502020204030204" pitchFamily="34" charset="0"/>
                        </a:rPr>
                        <a:t>  - </a:t>
                      </a:r>
                      <a:r>
                        <a:rPr lang="en-US" sz="1200" b="0" i="0" u="none" strike="noStrike" dirty="0" err="1">
                          <a:solidFill>
                            <a:srgbClr val="000000"/>
                          </a:solidFill>
                          <a:effectLst/>
                          <a:latin typeface="Calibri" panose="020F0502020204030204" pitchFamily="34" charset="0"/>
                        </a:rPr>
                        <a:t>est</a:t>
                      </a:r>
                      <a:r>
                        <a:rPr lang="en-US" sz="1200" b="0" i="0" u="none" strike="noStrike" dirty="0">
                          <a:solidFill>
                            <a:srgbClr val="000000"/>
                          </a:solidFill>
                          <a:effectLst/>
                          <a:latin typeface="Calibri" panose="020F0502020204030204" pitchFamily="34" charset="0"/>
                        </a:rPr>
                        <a:t> attendance: 100</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8730693"/>
                  </a:ext>
                </a:extLst>
              </a:tr>
              <a:tr h="305855">
                <a:tc>
                  <a:txBody>
                    <a:bodyPr/>
                    <a:lstStyle/>
                    <a:p>
                      <a:pPr algn="ctr" fontAlgn="ctr"/>
                      <a:r>
                        <a:rPr lang="en-US" sz="1200" b="1" i="0" u="none" strike="noStrike">
                          <a:solidFill>
                            <a:srgbClr val="000000"/>
                          </a:solidFill>
                          <a:effectLst/>
                          <a:latin typeface="Calibri" panose="020F0502020204030204" pitchFamily="34" charset="0"/>
                        </a:rPr>
                        <a:t>6</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Monthly Faculty Potlucks </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p>
                      <a:pPr algn="l" fontAlgn="ctr"/>
                      <a:r>
                        <a:rPr lang="en-US" sz="1100" b="0" i="0" u="none" strike="noStrike" dirty="0">
                          <a:solidFill>
                            <a:srgbClr val="000000"/>
                          </a:solidFill>
                          <a:effectLst/>
                          <a:latin typeface="Calibri" panose="020F0502020204030204" pitchFamily="34" charset="0"/>
                        </a:rPr>
                        <a:t>8 potlucks/school year - Sep, Oct, Nov, Dec, Jan, Feb, Mar, Apr</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783558"/>
                  </a:ext>
                </a:extLst>
              </a:tr>
              <a:tr h="387702">
                <a:tc>
                  <a:txBody>
                    <a:bodyPr/>
                    <a:lstStyle/>
                    <a:p>
                      <a:pPr algn="ctr" fontAlgn="ctr"/>
                      <a:r>
                        <a:rPr lang="en-US" sz="1200" b="1" i="0" u="none" strike="noStrike">
                          <a:solidFill>
                            <a:srgbClr val="000000"/>
                          </a:solidFill>
                          <a:effectLst/>
                          <a:latin typeface="Calibri" panose="020F0502020204030204" pitchFamily="34" charset="0"/>
                        </a:rPr>
                        <a:t>7</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Adopt a Family </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Held in December and organized by School; PAB provides support</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3178639"/>
                  </a:ext>
                </a:extLst>
              </a:tr>
              <a:tr h="487129">
                <a:tc>
                  <a:txBody>
                    <a:bodyPr/>
                    <a:lstStyle/>
                    <a:p>
                      <a:pPr algn="ctr" fontAlgn="ctr"/>
                      <a:r>
                        <a:rPr lang="en-US" sz="1200" b="1" i="0" u="none" strike="noStrike">
                          <a:solidFill>
                            <a:srgbClr val="000000"/>
                          </a:solidFill>
                          <a:effectLst/>
                          <a:latin typeface="Calibri" panose="020F0502020204030204" pitchFamily="34" charset="0"/>
                        </a:rPr>
                        <a:t>8</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Christmas Tree Sales</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Held in December and organized by School; PAB provides support</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080973"/>
                  </a:ext>
                </a:extLst>
              </a:tr>
              <a:tr h="471488">
                <a:tc>
                  <a:txBody>
                    <a:bodyPr/>
                    <a:lstStyle/>
                    <a:p>
                      <a:pPr algn="ctr" fontAlgn="ctr"/>
                      <a:r>
                        <a:rPr lang="en-US" sz="1200" b="1" i="0" u="none" strike="noStrike">
                          <a:solidFill>
                            <a:srgbClr val="000000"/>
                          </a:solidFill>
                          <a:effectLst/>
                          <a:latin typeface="Calibri" panose="020F0502020204030204" pitchFamily="34" charset="0"/>
                        </a:rPr>
                        <a:t>9</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Senior Retreats</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1 or 2 retreats organized by School, and PAB provides support</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80414"/>
                  </a:ext>
                </a:extLst>
              </a:tr>
              <a:tr h="397392">
                <a:tc>
                  <a:txBody>
                    <a:bodyPr/>
                    <a:lstStyle/>
                    <a:p>
                      <a:pPr algn="ctr" fontAlgn="ctr"/>
                      <a:r>
                        <a:rPr lang="en-US" sz="1200" b="1" i="0" u="none" strike="noStrike">
                          <a:solidFill>
                            <a:srgbClr val="000000"/>
                          </a:solidFill>
                          <a:effectLst/>
                          <a:latin typeface="Calibri" panose="020F0502020204030204" pitchFamily="34" charset="0"/>
                        </a:rPr>
                        <a:t>10</a:t>
                      </a:r>
                    </a:p>
                  </a:txBody>
                  <a:tcPr marL="9491" marR="9491" marT="94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Faculty/Staff Appreciation</a:t>
                      </a:r>
                    </a:p>
                  </a:txBody>
                  <a:tcPr marL="85416"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Held in May</a:t>
                      </a:r>
                    </a:p>
                  </a:txBody>
                  <a:tcPr marL="85416" marR="9491" marT="94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5463721"/>
                  </a:ext>
                </a:extLst>
              </a:tr>
            </a:tbl>
          </a:graphicData>
        </a:graphic>
      </p:graphicFrame>
    </p:spTree>
    <p:extLst>
      <p:ext uri="{BB962C8B-B14F-4D97-AF65-F5344CB8AC3E}">
        <p14:creationId xmlns:p14="http://schemas.microsoft.com/office/powerpoint/2010/main" val="3622140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2515</TotalTime>
  <Words>416</Words>
  <Application>Microsoft Office PowerPoint</Application>
  <PresentationFormat>Widescreen</PresentationFormat>
  <Paragraphs>51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Reny Mathew</dc:creator>
  <cp:lastModifiedBy>Juliet Goff</cp:lastModifiedBy>
  <cp:revision>22</cp:revision>
  <cp:lastPrinted>2023-08-26T01:22:54Z</cp:lastPrinted>
  <dcterms:created xsi:type="dcterms:W3CDTF">2022-09-12T17:20:47Z</dcterms:created>
  <dcterms:modified xsi:type="dcterms:W3CDTF">2023-09-11T17:05:35Z</dcterms:modified>
</cp:coreProperties>
</file>