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9" r:id="rId3"/>
    <p:sldId id="260" r:id="rId4"/>
    <p:sldId id="262" r:id="rId5"/>
    <p:sldId id="261" r:id="rId6"/>
    <p:sldId id="263" r:id="rId7"/>
    <p:sldId id="264" r:id="rId8"/>
    <p:sldId id="265" r:id="rId9"/>
    <p:sldId id="266" r:id="rId10"/>
    <p:sldId id="267" r:id="rId11"/>
    <p:sldId id="268" r:id="rId12"/>
    <p:sldId id="269" r:id="rId13"/>
    <p:sldId id="271" r:id="rId14"/>
    <p:sldId id="272" r:id="rId15"/>
    <p:sldId id="270"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4C92"/>
    <a:srgbClr val="331E54"/>
    <a:srgbClr val="2B174B"/>
    <a:srgbClr val="666666"/>
    <a:srgbClr val="5539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1" autoAdjust="0"/>
    <p:restoredTop sz="52261" autoAdjust="0"/>
  </p:normalViewPr>
  <p:slideViewPr>
    <p:cSldViewPr snapToGrid="0" snapToObjects="1">
      <p:cViewPr>
        <p:scale>
          <a:sx n="50" d="100"/>
          <a:sy n="50" d="100"/>
        </p:scale>
        <p:origin x="1092" y="-2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ECB7F-C444-4769-8EB1-E47BF335E0B9}" type="datetimeFigureOut">
              <a:rPr lang="en-US" smtClean="0"/>
              <a:t>3/28/2023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7BA96-BE00-463C-B557-7A18A63620E4}" type="slidenum">
              <a:rPr lang="en-US" smtClean="0"/>
              <a:t>‹#›</a:t>
            </a:fld>
            <a:endParaRPr lang="en-US"/>
          </a:p>
        </p:txBody>
      </p:sp>
    </p:spTree>
    <p:extLst>
      <p:ext uri="{BB962C8B-B14F-4D97-AF65-F5344CB8AC3E}">
        <p14:creationId xmlns:p14="http://schemas.microsoft.com/office/powerpoint/2010/main" val="411858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eri.ucla.edu/monographs/TheAmericanFreshman2016.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about 30 minutes together, what you can expect</a:t>
            </a:r>
          </a:p>
        </p:txBody>
      </p:sp>
      <p:sp>
        <p:nvSpPr>
          <p:cNvPr id="4" name="Slide Number Placeholder 3"/>
          <p:cNvSpPr>
            <a:spLocks noGrp="1"/>
          </p:cNvSpPr>
          <p:nvPr>
            <p:ph type="sldNum" sz="quarter" idx="5"/>
          </p:nvPr>
        </p:nvSpPr>
        <p:spPr/>
        <p:txBody>
          <a:bodyPr/>
          <a:lstStyle/>
          <a:p>
            <a:fld id="{35D7BA96-BE00-463C-B557-7A18A63620E4}" type="slidenum">
              <a:rPr lang="en-US" smtClean="0"/>
              <a:t>2</a:t>
            </a:fld>
            <a:endParaRPr lang="en-US"/>
          </a:p>
        </p:txBody>
      </p:sp>
    </p:spTree>
    <p:extLst>
      <p:ext uri="{BB962C8B-B14F-4D97-AF65-F5344CB8AC3E}">
        <p14:creationId xmlns:p14="http://schemas.microsoft.com/office/powerpoint/2010/main" val="270366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504</a:t>
            </a:r>
          </a:p>
          <a:p>
            <a:pPr lvl="1"/>
            <a:r>
              <a:rPr lang="en-US" dirty="0"/>
              <a:t>Section 504 says that any school that gets federal funding must make sure that students with disabilities are not excluded. </a:t>
            </a:r>
          </a:p>
          <a:p>
            <a:pPr lvl="1"/>
            <a:r>
              <a:rPr lang="en-US" dirty="0"/>
              <a:t>Section 504 specifies that schools must provide appropriate supports and accommodations so that students with disabilities can participate equally in classes, activities, housing, and any other aspects of school.</a:t>
            </a:r>
          </a:p>
          <a:p>
            <a:r>
              <a:rPr lang="en-US" b="1" dirty="0"/>
              <a:t>Americans with Disabilities Act</a:t>
            </a:r>
          </a:p>
          <a:p>
            <a:pPr lvl="1"/>
            <a:r>
              <a:rPr lang="en-US" dirty="0"/>
              <a:t>Also applies to schools that don’t receive federal funding.</a:t>
            </a:r>
          </a:p>
          <a:p>
            <a:r>
              <a:rPr lang="en-US" b="1" dirty="0"/>
              <a:t>The Family Educational Rights and Privacy Act (FERPA)</a:t>
            </a:r>
          </a:p>
          <a:p>
            <a:pPr lvl="1"/>
            <a:r>
              <a:rPr lang="en-US" dirty="0"/>
              <a:t>Federal law which allows students the right to inspect their education records and provides that colleges and universities will maintain the confidentiality of those records.</a:t>
            </a:r>
          </a:p>
          <a:p>
            <a:pPr lvl="1"/>
            <a:r>
              <a:rPr lang="en-US" dirty="0"/>
              <a:t>no one outside the institution will have access to a student's education records, nor will the institution disclose information from those records without the student's written consent. Exceptions include cases of emergency and personal safety, and to notify parents of changes in their student's academic standing</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FERPA</a:t>
            </a:r>
            <a:endParaRPr lang="en-US" dirty="0"/>
          </a:p>
          <a:p>
            <a:pPr lvl="1"/>
            <a:r>
              <a:rPr lang="en-US" dirty="0"/>
              <a:t>Different, most one time usage (extended review for specific area)</a:t>
            </a:r>
          </a:p>
          <a:p>
            <a:pPr lvl="1"/>
            <a:r>
              <a:rPr lang="en-US" dirty="0"/>
              <a:t>Specify what they get access</a:t>
            </a:r>
          </a:p>
          <a:p>
            <a:pPr lvl="1"/>
            <a:r>
              <a:rPr lang="en-US" dirty="0"/>
              <a:t>Student Accounts, grades, information that is relevant </a:t>
            </a:r>
          </a:p>
          <a:p>
            <a:pPr lvl="1"/>
            <a:endParaRPr lang="en-US" dirty="0"/>
          </a:p>
          <a:p>
            <a:pPr lvl="1"/>
            <a:r>
              <a:rPr lang="en-US" dirty="0"/>
              <a:t>CLU: Portal, temporary access (academic and financial), can shut it off</a:t>
            </a:r>
          </a:p>
          <a:p>
            <a:pPr lvl="1"/>
            <a:r>
              <a:rPr lang="en-US" dirty="0"/>
              <a:t>Cal Lutheran will notify families if...</a:t>
            </a:r>
          </a:p>
          <a:p>
            <a:pPr lvl="2"/>
            <a:r>
              <a:rPr lang="en-US" dirty="0"/>
              <a:t>There has been a change in a student's academic standing—specifically, if the student is placed on probation or suspension, or has been removed from those statuses.</a:t>
            </a:r>
          </a:p>
          <a:p>
            <a:pPr lvl="2"/>
            <a:r>
              <a:rPr lang="en-US" dirty="0"/>
              <a:t>There is a situation that threatens the safety and security of the student.</a:t>
            </a:r>
          </a:p>
          <a:p>
            <a:pPr lvl="2"/>
            <a:endParaRPr lang="en-US" dirty="0"/>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lvl="1"/>
            <a:endParaRPr lang="en-US" dirty="0"/>
          </a:p>
        </p:txBody>
      </p:sp>
      <p:sp>
        <p:nvSpPr>
          <p:cNvPr id="4" name="Slide Number Placeholder 3"/>
          <p:cNvSpPr>
            <a:spLocks noGrp="1"/>
          </p:cNvSpPr>
          <p:nvPr>
            <p:ph type="sldNum" sz="quarter" idx="5"/>
          </p:nvPr>
        </p:nvSpPr>
        <p:spPr/>
        <p:txBody>
          <a:bodyPr/>
          <a:lstStyle/>
          <a:p>
            <a:fld id="{35D7BA96-BE00-463C-B557-7A18A63620E4}" type="slidenum">
              <a:rPr lang="en-US" smtClean="0"/>
              <a:t>3</a:t>
            </a:fld>
            <a:endParaRPr lang="en-US"/>
          </a:p>
        </p:txBody>
      </p:sp>
    </p:spTree>
    <p:extLst>
      <p:ext uri="{BB962C8B-B14F-4D97-AF65-F5344CB8AC3E}">
        <p14:creationId xmlns:p14="http://schemas.microsoft.com/office/powerpoint/2010/main" val="18814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One in five freshmen (22%) in a nationwide UCLA survey said they had at least one </a:t>
            </a:r>
            <a:r>
              <a:rPr lang="en-US" sz="1200" b="1" i="0" u="none" strike="noStrike" kern="1200" dirty="0">
                <a:solidFill>
                  <a:schemeClr val="tx1"/>
                </a:solidFill>
                <a:effectLst/>
                <a:latin typeface="+mn-lt"/>
                <a:ea typeface="+mn-ea"/>
                <a:cs typeface="+mn-cs"/>
                <a:hlinkClick r:id="rId3"/>
              </a:rPr>
              <a:t>learning disability or psychological disorder</a:t>
            </a:r>
            <a:r>
              <a:rPr lang="en-US" sz="1200" b="0" i="0" kern="1200" dirty="0">
                <a:solidFill>
                  <a:schemeClr val="tx1"/>
                </a:solidFill>
                <a:effectLst/>
                <a:latin typeface="+mn-lt"/>
                <a:ea typeface="+mn-ea"/>
                <a:cs typeface="+mn-cs"/>
              </a:rPr>
              <a:t>. If you have a teenager who has a learning disability or mental health issue, here are seven things that you need to know.</a:t>
            </a: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Questions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With your services, what kind of student is successful here?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What accommodations do you offer?</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What do you need to do to qualify for them?</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What assistive technology devices do you offer?</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 you have an AT expert on staff?</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Does the school have Kurzweil devices to scan books that can be listened to on a laptop?</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What do you consider the most difficult majors or classes for DL students on this campus?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 you have a transitional summer program?</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Can students with disabilities skip foreign language requirements?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 you have math and writing labs?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If a professor is not in compliance regarding the student’s needs, how is the situation resolved?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What is the four-year graduation rate for students with this type of disability?</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Are there organized support groups for students with disabilities?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Will you connect me to students with disabilities to get their perspectives?</a:t>
            </a: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5D7BA96-BE00-463C-B557-7A18A63620E4}" type="slidenum">
              <a:rPr lang="en-US" smtClean="0"/>
              <a:t>14</a:t>
            </a:fld>
            <a:endParaRPr lang="en-US"/>
          </a:p>
        </p:txBody>
      </p:sp>
    </p:spTree>
    <p:extLst>
      <p:ext uri="{BB962C8B-B14F-4D97-AF65-F5344CB8AC3E}">
        <p14:creationId xmlns:p14="http://schemas.microsoft.com/office/powerpoint/2010/main" val="2225447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331E5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506932"/>
            <a:ext cx="10363200" cy="1691194"/>
          </a:xfrm>
          <a:prstGeom prst="rect">
            <a:avLst/>
          </a:prstGeom>
        </p:spPr>
        <p:txBody>
          <a:bodyPr anchor="ctr">
            <a:normAutofit/>
          </a:bodyPr>
          <a:lstStyle>
            <a:lvl1pPr algn="ctr">
              <a:lnSpc>
                <a:spcPct val="100000"/>
              </a:lnSpc>
              <a:defRPr sz="4400" spc="6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PROJECT</a:t>
            </a:r>
            <a:br>
              <a:rPr lang="en-US" dirty="0"/>
            </a:br>
            <a:r>
              <a:rPr lang="en-US" dirty="0"/>
              <a:t>TITLE</a:t>
            </a:r>
          </a:p>
        </p:txBody>
      </p:sp>
      <p:sp>
        <p:nvSpPr>
          <p:cNvPr id="3" name="Subtitle 2"/>
          <p:cNvSpPr>
            <a:spLocks noGrp="1"/>
          </p:cNvSpPr>
          <p:nvPr>
            <p:ph type="subTitle" idx="1"/>
          </p:nvPr>
        </p:nvSpPr>
        <p:spPr>
          <a:xfrm>
            <a:off x="1828800" y="3886201"/>
            <a:ext cx="8534400" cy="1739189"/>
          </a:xfrm>
          <a:prstGeom prst="rect">
            <a:avLst/>
          </a:prstGeom>
        </p:spPr>
        <p:txBody>
          <a:bodyP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2000" i="1">
                <a:solidFill>
                  <a:schemeClr val="bg1"/>
                </a:solidFill>
                <a:latin typeface="Times New Roman" panose="02020603050405020304" pitchFamily="18" charset="0"/>
                <a:ea typeface="Verdana" panose="020B0604030504040204" pitchFamily="34"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sz="1000" i="0" spc="300"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p:cNvPicPr>
            <a:picLocks noChangeAspect="1"/>
          </p:cNvPicPr>
          <p:nvPr userDrawn="1"/>
        </p:nvPicPr>
        <p:blipFill>
          <a:blip r:embed="rId2"/>
          <a:stretch>
            <a:fillRect/>
          </a:stretch>
        </p:blipFill>
        <p:spPr>
          <a:xfrm>
            <a:off x="3911600" y="3454995"/>
            <a:ext cx="4368800" cy="381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96698" y="6001753"/>
            <a:ext cx="1975856" cy="426785"/>
          </a:xfrm>
          <a:prstGeom prst="rect">
            <a:avLst/>
          </a:prstGeom>
        </p:spPr>
      </p:pic>
    </p:spTree>
    <p:extLst>
      <p:ext uri="{BB962C8B-B14F-4D97-AF65-F5344CB8AC3E}">
        <p14:creationId xmlns:p14="http://schemas.microsoft.com/office/powerpoint/2010/main" val="57387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57513"/>
            <a:ext cx="10972800" cy="742184"/>
          </a:xfrm>
          <a:prstGeom prst="rect">
            <a:avLst/>
          </a:prstGeom>
        </p:spPr>
        <p:txBody>
          <a:bodyPr anchor="t">
            <a:noAutofit/>
          </a:bodyPr>
          <a:lstStyle>
            <a:lvl1pPr algn="l">
              <a:defRPr sz="4000" baseline="0">
                <a:solidFill>
                  <a:srgbClr val="331E54"/>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SLIDE TITLE</a:t>
            </a:r>
          </a:p>
        </p:txBody>
      </p:sp>
      <p:sp>
        <p:nvSpPr>
          <p:cNvPr id="3" name="Content Placeholder 2"/>
          <p:cNvSpPr>
            <a:spLocks noGrp="1"/>
          </p:cNvSpPr>
          <p:nvPr>
            <p:ph idx="1"/>
          </p:nvPr>
        </p:nvSpPr>
        <p:spPr>
          <a:xfrm>
            <a:off x="609600" y="2048257"/>
            <a:ext cx="10972800" cy="3707084"/>
          </a:xfrm>
          <a:prstGeom prst="rect">
            <a:avLst/>
          </a:prstGeom>
        </p:spPr>
        <p:txBody>
          <a:bodyPr>
            <a:normAutofit/>
          </a:bodyPr>
          <a:lstStyle>
            <a:lvl1pPr>
              <a:defRPr sz="15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vl2pPr>
              <a:defRPr sz="15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2pPr>
            <a:lvl3pPr>
              <a:defRPr sz="15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3pPr>
            <a:lvl4pPr>
              <a:defRPr sz="15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4pPr>
            <a:lvl5pPr>
              <a:defRPr sz="150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0"/>
          </p:nvPr>
        </p:nvSpPr>
        <p:spPr>
          <a:xfrm>
            <a:off x="609600" y="1309689"/>
            <a:ext cx="10972800" cy="658101"/>
          </a:xfrm>
          <a:prstGeom prst="rect">
            <a:avLst/>
          </a:prstGeom>
        </p:spPr>
        <p:txBody>
          <a:bodyPr/>
          <a:lstStyle>
            <a:lvl1pPr marL="0" indent="0">
              <a:buNone/>
              <a:defRPr sz="1800" b="1" i="1">
                <a:solidFill>
                  <a:srgbClr val="6A4C92"/>
                </a:solidFill>
                <a:latin typeface="Times New Roman" panose="02020603050405020304" pitchFamily="18" charset="0"/>
                <a:cs typeface="Times New Roman" panose="0202060305040502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Edit Master text styles</a:t>
            </a:r>
          </a:p>
        </p:txBody>
      </p:sp>
    </p:spTree>
    <p:extLst>
      <p:ext uri="{BB962C8B-B14F-4D97-AF65-F5344CB8AC3E}">
        <p14:creationId xmlns:p14="http://schemas.microsoft.com/office/powerpoint/2010/main" val="332783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p:bg>
      <p:bgPr>
        <a:solidFill>
          <a:srgbClr val="6A4C9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1521" y="1451577"/>
            <a:ext cx="10759841" cy="2015829"/>
          </a:xfrm>
          <a:prstGeom prst="rect">
            <a:avLst/>
          </a:prstGeom>
        </p:spPr>
        <p:txBody>
          <a:bodyPr anchor="t"/>
          <a:lstStyle>
            <a:lvl1pPr algn="l">
              <a:defRPr sz="4000" b="0" cap="none">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sz="4000" spc="300" dirty="0">
                <a:solidFill>
                  <a:srgbClr val="FFFFFF"/>
                </a:solidFill>
                <a:latin typeface="Verdana"/>
                <a:cs typeface="Verdana"/>
              </a:rPr>
              <a:t>EPERIBUS QUUNT </a:t>
            </a:r>
            <a:br>
              <a:rPr lang="en-US" sz="4000" spc="300" dirty="0">
                <a:solidFill>
                  <a:srgbClr val="FFFFFF"/>
                </a:solidFill>
                <a:latin typeface="Verdana"/>
                <a:cs typeface="Verdana"/>
              </a:rPr>
            </a:br>
            <a:r>
              <a:rPr lang="en-US" sz="4000" spc="300" dirty="0">
                <a:solidFill>
                  <a:srgbClr val="FFFFFF"/>
                </a:solidFill>
                <a:latin typeface="Verdana"/>
                <a:cs typeface="Verdana"/>
              </a:rPr>
              <a:t>MILIS MINTENT UTENDEM APIS REM?</a:t>
            </a:r>
          </a:p>
        </p:txBody>
      </p:sp>
      <p:sp>
        <p:nvSpPr>
          <p:cNvPr id="3" name="Text Placeholder 2"/>
          <p:cNvSpPr>
            <a:spLocks noGrp="1"/>
          </p:cNvSpPr>
          <p:nvPr>
            <p:ph type="body" idx="1" hasCustomPrompt="1"/>
          </p:nvPr>
        </p:nvSpPr>
        <p:spPr>
          <a:xfrm>
            <a:off x="731521" y="3557766"/>
            <a:ext cx="10759841" cy="1500187"/>
          </a:xfrm>
          <a:prstGeom prst="rect">
            <a:avLst/>
          </a:prstGeom>
        </p:spPr>
        <p:txBody>
          <a:bodyPr anchor="t">
            <a:normAutofit/>
          </a:bodyPr>
          <a:lstStyle>
            <a:lvl1pPr marL="0" indent="0">
              <a:buNone/>
              <a:defRPr sz="1800" i="1">
                <a:solidFill>
                  <a:schemeClr val="bg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i="1" dirty="0" err="1">
                <a:solidFill>
                  <a:srgbClr val="FFFFFF"/>
                </a:solidFill>
                <a:latin typeface="Times New Roman"/>
                <a:cs typeface="Times New Roman"/>
              </a:rPr>
              <a:t>Maxime</a:t>
            </a:r>
            <a:r>
              <a:rPr lang="en-US" i="1" dirty="0">
                <a:solidFill>
                  <a:srgbClr val="FFFFFF"/>
                </a:solidFill>
                <a:latin typeface="Times New Roman"/>
                <a:cs typeface="Times New Roman"/>
              </a:rPr>
              <a:t> nus </a:t>
            </a:r>
            <a:r>
              <a:rPr lang="en-US" i="1" dirty="0" err="1">
                <a:solidFill>
                  <a:srgbClr val="FFFFFF"/>
                </a:solidFill>
                <a:latin typeface="Times New Roman"/>
                <a:cs typeface="Times New Roman"/>
              </a:rPr>
              <a:t>maximil</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ictation</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endis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natio</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Ut</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fugias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verciis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eumquis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saectatibus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sitat</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eaquis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simolorum</a:t>
            </a:r>
            <a:r>
              <a:rPr lang="en-US" i="1" dirty="0">
                <a:solidFill>
                  <a:srgbClr val="FFFFFF"/>
                </a:solidFill>
                <a:latin typeface="Times New Roman"/>
                <a:cs typeface="Times New Roman"/>
              </a:rPr>
              <a:t> re </a:t>
            </a:r>
            <a:r>
              <a:rPr lang="en-US" i="1" dirty="0" err="1">
                <a:solidFill>
                  <a:srgbClr val="FFFFFF"/>
                </a:solidFill>
                <a:latin typeface="Times New Roman"/>
                <a:cs typeface="Times New Roman"/>
              </a:rPr>
              <a:t>cuptat</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laute</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volor</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magnis</a:t>
            </a:r>
            <a:r>
              <a:rPr lang="en-US" i="1" dirty="0">
                <a:solidFill>
                  <a:srgbClr val="FFFFFF"/>
                </a:solidFill>
                <a:latin typeface="Times New Roman"/>
                <a:cs typeface="Times New Roman"/>
              </a:rPr>
              <a:t> et </a:t>
            </a:r>
            <a:r>
              <a:rPr lang="en-US" i="1" dirty="0" err="1">
                <a:solidFill>
                  <a:srgbClr val="FFFFFF"/>
                </a:solidFill>
                <a:latin typeface="Times New Roman"/>
                <a:cs typeface="Times New Roman"/>
              </a:rPr>
              <a:t>quia</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coriaecta</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si</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aut</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evellaceaqui</a:t>
            </a:r>
            <a:r>
              <a:rPr lang="en-US" i="1" dirty="0">
                <a:solidFill>
                  <a:srgbClr val="FFFFFF"/>
                </a:solidFill>
                <a:latin typeface="Times New Roman"/>
                <a:cs typeface="Times New Roman"/>
              </a:rPr>
              <a:t> nus </a:t>
            </a:r>
            <a:r>
              <a:rPr lang="en-US" i="1" dirty="0" err="1">
                <a:solidFill>
                  <a:srgbClr val="FFFFFF"/>
                </a:solidFill>
                <a:latin typeface="Times New Roman"/>
                <a:cs typeface="Times New Roman"/>
              </a:rPr>
              <a:t>ducilig</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nienditis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ello</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mos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volestiisin</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nonsenderspe</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dolorum</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consequas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nimperi</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omnis</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dundam</a:t>
            </a:r>
            <a:r>
              <a:rPr lang="en-US" i="1" dirty="0">
                <a:solidFill>
                  <a:srgbClr val="FFFFFF"/>
                </a:solidFill>
                <a:latin typeface="Times New Roman"/>
                <a:cs typeface="Times New Roman"/>
              </a:rPr>
              <a:t> con non </a:t>
            </a:r>
            <a:r>
              <a:rPr lang="en-US" i="1" dirty="0" err="1">
                <a:solidFill>
                  <a:srgbClr val="FFFFFF"/>
                </a:solidFill>
                <a:latin typeface="Times New Roman"/>
                <a:cs typeface="Times New Roman"/>
              </a:rPr>
              <a:t>reium</a:t>
            </a:r>
            <a:r>
              <a:rPr lang="en-US" i="1" dirty="0">
                <a:solidFill>
                  <a:srgbClr val="FFFFFF"/>
                </a:solidFill>
                <a:latin typeface="Times New Roman"/>
                <a:cs typeface="Times New Roman"/>
              </a:rPr>
              <a:t> </a:t>
            </a:r>
            <a:r>
              <a:rPr lang="en-US" i="1" dirty="0" err="1">
                <a:solidFill>
                  <a:srgbClr val="FFFFFF"/>
                </a:solidFill>
                <a:latin typeface="Times New Roman"/>
                <a:cs typeface="Times New Roman"/>
              </a:rPr>
              <a:t>fugitatus</a:t>
            </a:r>
            <a:r>
              <a:rPr lang="en-US" i="1" dirty="0">
                <a:solidFill>
                  <a:srgbClr val="FFFFFF"/>
                </a:solidFill>
                <a:latin typeface="Times New Roman"/>
                <a:cs typeface="Times New Roman"/>
              </a:rPr>
              <a:t>.</a:t>
            </a:r>
          </a:p>
        </p:txBody>
      </p:sp>
      <p:sp>
        <p:nvSpPr>
          <p:cNvPr id="9" name="Text Placeholder 8"/>
          <p:cNvSpPr>
            <a:spLocks noGrp="1"/>
          </p:cNvSpPr>
          <p:nvPr>
            <p:ph type="body" sz="quarter" idx="10" hasCustomPrompt="1"/>
          </p:nvPr>
        </p:nvSpPr>
        <p:spPr>
          <a:xfrm>
            <a:off x="730251" y="322229"/>
            <a:ext cx="10759491" cy="475145"/>
          </a:xfrm>
          <a:prstGeom prst="rect">
            <a:avLst/>
          </a:prstGeom>
        </p:spPr>
        <p:txBody>
          <a:bodyPr anchor="ctr"/>
          <a:lstStyle>
            <a:lvl1pPr marL="0" indent="0">
              <a:buNone/>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TITLE</a:t>
            </a:r>
          </a:p>
        </p:txBody>
      </p:sp>
    </p:spTree>
    <p:extLst>
      <p:ext uri="{BB962C8B-B14F-4D97-AF65-F5344CB8AC3E}">
        <p14:creationId xmlns:p14="http://schemas.microsoft.com/office/powerpoint/2010/main" val="525618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0155" y="5992009"/>
            <a:ext cx="1031849" cy="629428"/>
          </a:xfrm>
          <a:prstGeom prst="rect">
            <a:avLst/>
          </a:prstGeom>
        </p:spPr>
      </p:pic>
    </p:spTree>
    <p:extLst>
      <p:ext uri="{BB962C8B-B14F-4D97-AF65-F5344CB8AC3E}">
        <p14:creationId xmlns:p14="http://schemas.microsoft.com/office/powerpoint/2010/main" val="1848690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457200" rtl="0" eaLnBrk="1" latinLnBrk="0" hangingPunct="1">
        <a:spcBef>
          <a:spcPct val="0"/>
        </a:spcBef>
        <a:buNone/>
        <a:defRPr sz="4000" kern="1200">
          <a:solidFill>
            <a:srgbClr val="331E54"/>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appex.com/articles/applications/college-admission-for-students-with-learning-disabilities" TargetMode="External"/><Relationship Id="rId2" Type="http://schemas.openxmlformats.org/officeDocument/2006/relationships/hyperlink" Target="https://ca.db101.org/ca/situations/youthanddisability/education/program2g.htm#:~:text=You%20cannot%20be%20denied%20admission,%2Dcurricular%20activities%2C%20and%20housing" TargetMode="External"/><Relationship Id="rId1" Type="http://schemas.openxmlformats.org/officeDocument/2006/relationships/slideLayout" Target="../slideLayouts/slideLayout2.xml"/><Relationship Id="rId4" Type="http://schemas.openxmlformats.org/officeDocument/2006/relationships/hyperlink" Target="https://www.callutheran.edu/parents-families/ferpa.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Successful Transition to College for Students with Learning Differences</a:t>
            </a:r>
          </a:p>
        </p:txBody>
      </p:sp>
      <p:sp>
        <p:nvSpPr>
          <p:cNvPr id="3" name="Subtitle 2"/>
          <p:cNvSpPr>
            <a:spLocks noGrp="1"/>
          </p:cNvSpPr>
          <p:nvPr>
            <p:ph type="subTitle" idx="1"/>
          </p:nvPr>
        </p:nvSpPr>
        <p:spPr/>
        <p:txBody>
          <a:bodyPr/>
          <a:lstStyle/>
          <a:p>
            <a:r>
              <a:rPr lang="en-US" b="1" dirty="0"/>
              <a:t>Diana Hernández Banderas</a:t>
            </a:r>
          </a:p>
          <a:p>
            <a:r>
              <a:rPr lang="en-US" dirty="0"/>
              <a:t>Assistant Director of Admission &amp;</a:t>
            </a:r>
            <a:br>
              <a:rPr lang="en-US" dirty="0"/>
            </a:br>
            <a:r>
              <a:rPr lang="en-US" dirty="0"/>
              <a:t>Coordinator of </a:t>
            </a:r>
            <a:r>
              <a:rPr lang="en-US" dirty="0" err="1"/>
              <a:t>DREAMer</a:t>
            </a:r>
            <a:r>
              <a:rPr lang="en-US" dirty="0"/>
              <a:t> Support</a:t>
            </a:r>
          </a:p>
        </p:txBody>
      </p:sp>
    </p:spTree>
    <p:extLst>
      <p:ext uri="{BB962C8B-B14F-4D97-AF65-F5344CB8AC3E}">
        <p14:creationId xmlns:p14="http://schemas.microsoft.com/office/powerpoint/2010/main" val="336358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E352-88CC-4E6F-B9EB-47545D37ABB8}"/>
              </a:ext>
            </a:extLst>
          </p:cNvPr>
          <p:cNvSpPr>
            <a:spLocks noGrp="1"/>
          </p:cNvSpPr>
          <p:nvPr>
            <p:ph type="title"/>
          </p:nvPr>
        </p:nvSpPr>
        <p:spPr/>
        <p:txBody>
          <a:bodyPr/>
          <a:lstStyle/>
          <a:p>
            <a:r>
              <a:rPr lang="en-US" dirty="0"/>
              <a:t>You cannot be charged extra for academic adjustments, programs, or activities that are available to students without disabilities.</a:t>
            </a:r>
            <a:br>
              <a:rPr lang="en-US" dirty="0"/>
            </a:br>
            <a:endParaRPr lang="en-US" dirty="0"/>
          </a:p>
        </p:txBody>
      </p:sp>
      <p:sp>
        <p:nvSpPr>
          <p:cNvPr id="4" name="Text Placeholder 3">
            <a:extLst>
              <a:ext uri="{FF2B5EF4-FFF2-40B4-BE49-F238E27FC236}">
                <a16:creationId xmlns:a16="http://schemas.microsoft.com/office/drawing/2014/main" id="{A3F76B5C-2F98-4C14-9AD6-A26D66C2F786}"/>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074563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6C8-BAC2-463F-9066-20B408CC2F9F}"/>
              </a:ext>
            </a:extLst>
          </p:cNvPr>
          <p:cNvSpPr>
            <a:spLocks noGrp="1"/>
          </p:cNvSpPr>
          <p:nvPr>
            <p:ph type="title"/>
          </p:nvPr>
        </p:nvSpPr>
        <p:spPr/>
        <p:txBody>
          <a:bodyPr/>
          <a:lstStyle/>
          <a:p>
            <a:r>
              <a:rPr lang="en-US" dirty="0"/>
              <a:t>Most schools have a Disability Services Office (it may have a different name). Go to it to deal with any issues, such as getting accommodations, academic adjustments, or any instances of discrimination</a:t>
            </a:r>
          </a:p>
        </p:txBody>
      </p:sp>
      <p:sp>
        <p:nvSpPr>
          <p:cNvPr id="4" name="Text Placeholder 3">
            <a:extLst>
              <a:ext uri="{FF2B5EF4-FFF2-40B4-BE49-F238E27FC236}">
                <a16:creationId xmlns:a16="http://schemas.microsoft.com/office/drawing/2014/main" id="{12F86431-FB4A-4D23-9E66-159AEB9C1234}"/>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60742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A65835-6916-4877-AB41-D8B825A89997}"/>
              </a:ext>
            </a:extLst>
          </p:cNvPr>
          <p:cNvSpPr>
            <a:spLocks noGrp="1"/>
          </p:cNvSpPr>
          <p:nvPr>
            <p:ph type="title"/>
          </p:nvPr>
        </p:nvSpPr>
        <p:spPr/>
        <p:txBody>
          <a:bodyPr/>
          <a:lstStyle/>
          <a:p>
            <a:r>
              <a:rPr lang="en-US" dirty="0"/>
              <a:t>What services can you receive?</a:t>
            </a:r>
          </a:p>
        </p:txBody>
      </p:sp>
      <p:sp>
        <p:nvSpPr>
          <p:cNvPr id="6" name="Content Placeholder 5">
            <a:extLst>
              <a:ext uri="{FF2B5EF4-FFF2-40B4-BE49-F238E27FC236}">
                <a16:creationId xmlns:a16="http://schemas.microsoft.com/office/drawing/2014/main" id="{E4B6991F-FD11-4BBE-AA1D-C581671B3098}"/>
              </a:ext>
            </a:extLst>
          </p:cNvPr>
          <p:cNvSpPr>
            <a:spLocks noGrp="1"/>
          </p:cNvSpPr>
          <p:nvPr>
            <p:ph idx="1"/>
          </p:nvPr>
        </p:nvSpPr>
        <p:spPr/>
        <p:txBody>
          <a:bodyPr>
            <a:normAutofit lnSpcReduction="10000"/>
          </a:bodyPr>
          <a:lstStyle/>
          <a:p>
            <a:r>
              <a:rPr lang="en-US" sz="1800" dirty="0"/>
              <a:t>Testing accommodations — more time for tests, test taking in a quiet environment, or test proctoring</a:t>
            </a:r>
          </a:p>
          <a:p>
            <a:r>
              <a:rPr lang="en-US" sz="1800" dirty="0"/>
              <a:t>Sign language interpreters</a:t>
            </a:r>
          </a:p>
          <a:p>
            <a:r>
              <a:rPr lang="en-US" sz="1800" dirty="0"/>
              <a:t>Real-time captioning</a:t>
            </a:r>
          </a:p>
          <a:p>
            <a:r>
              <a:rPr lang="en-US" sz="1800" dirty="0"/>
              <a:t>Classroom materials in an accessible format — large print, books on tape or CD, electronic text, or Braille</a:t>
            </a:r>
          </a:p>
          <a:p>
            <a:r>
              <a:rPr lang="en-US" sz="1800" dirty="0"/>
              <a:t>Lab assistance</a:t>
            </a:r>
          </a:p>
          <a:p>
            <a:r>
              <a:rPr lang="en-US" sz="1800" dirty="0"/>
              <a:t>Adaptive equipment</a:t>
            </a:r>
          </a:p>
          <a:p>
            <a:r>
              <a:rPr lang="en-US" sz="1800" dirty="0"/>
              <a:t>Moving the classroom to a wheelchair-accessible location</a:t>
            </a:r>
          </a:p>
          <a:p>
            <a:r>
              <a:rPr lang="en-US" sz="1800" dirty="0"/>
              <a:t>Note-taking services</a:t>
            </a:r>
          </a:p>
          <a:p>
            <a:r>
              <a:rPr lang="en-US" sz="1800" dirty="0"/>
              <a:t>Tutoring</a:t>
            </a:r>
          </a:p>
          <a:p>
            <a:r>
              <a:rPr lang="en-US" sz="1800" dirty="0"/>
              <a:t>Van service</a:t>
            </a:r>
          </a:p>
          <a:p>
            <a:endParaRPr lang="en-US" sz="1800" dirty="0"/>
          </a:p>
        </p:txBody>
      </p:sp>
      <p:sp>
        <p:nvSpPr>
          <p:cNvPr id="7" name="Text Placeholder 6">
            <a:extLst>
              <a:ext uri="{FF2B5EF4-FFF2-40B4-BE49-F238E27FC236}">
                <a16:creationId xmlns:a16="http://schemas.microsoft.com/office/drawing/2014/main" id="{681569CA-09AE-46F7-B881-2EC2E10A2D1C}"/>
              </a:ext>
            </a:extLst>
          </p:cNvPr>
          <p:cNvSpPr>
            <a:spLocks noGrp="1"/>
          </p:cNvSpPr>
          <p:nvPr>
            <p:ph type="body" sz="quarter" idx="10"/>
          </p:nvPr>
        </p:nvSpPr>
        <p:spPr/>
        <p:txBody>
          <a:bodyPr/>
          <a:lstStyle/>
          <a:p>
            <a:r>
              <a:rPr lang="en-US" dirty="0"/>
              <a:t>These are just some!</a:t>
            </a:r>
          </a:p>
        </p:txBody>
      </p:sp>
    </p:spTree>
    <p:extLst>
      <p:ext uri="{BB962C8B-B14F-4D97-AF65-F5344CB8AC3E}">
        <p14:creationId xmlns:p14="http://schemas.microsoft.com/office/powerpoint/2010/main" val="210487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1A73A-8434-46FA-9982-64B7EFF269F8}"/>
              </a:ext>
            </a:extLst>
          </p:cNvPr>
          <p:cNvSpPr>
            <a:spLocks noGrp="1"/>
          </p:cNvSpPr>
          <p:nvPr>
            <p:ph type="title"/>
          </p:nvPr>
        </p:nvSpPr>
        <p:spPr/>
        <p:txBody>
          <a:bodyPr/>
          <a:lstStyle/>
          <a:p>
            <a:r>
              <a:rPr lang="en-US" dirty="0"/>
              <a:t>What does this all mean for you?</a:t>
            </a:r>
          </a:p>
        </p:txBody>
      </p:sp>
      <p:sp>
        <p:nvSpPr>
          <p:cNvPr id="3" name="Text Placeholder 2">
            <a:extLst>
              <a:ext uri="{FF2B5EF4-FFF2-40B4-BE49-F238E27FC236}">
                <a16:creationId xmlns:a16="http://schemas.microsoft.com/office/drawing/2014/main" id="{58330355-5F66-4665-8F7E-61FACC6312D5}"/>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B01A83F5-1633-4BB7-8207-5C66EA479729}"/>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99947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924DA-7CE7-4743-9F99-2AE9EFF7F8B0}"/>
              </a:ext>
            </a:extLst>
          </p:cNvPr>
          <p:cNvSpPr>
            <a:spLocks noGrp="1"/>
          </p:cNvSpPr>
          <p:nvPr>
            <p:ph type="title"/>
          </p:nvPr>
        </p:nvSpPr>
        <p:spPr/>
        <p:txBody>
          <a:bodyPr/>
          <a:lstStyle/>
          <a:p>
            <a:r>
              <a:rPr lang="en-US" dirty="0"/>
              <a:t>Things to think about/consider</a:t>
            </a:r>
          </a:p>
        </p:txBody>
      </p:sp>
      <p:sp>
        <p:nvSpPr>
          <p:cNvPr id="3" name="Content Placeholder 2">
            <a:extLst>
              <a:ext uri="{FF2B5EF4-FFF2-40B4-BE49-F238E27FC236}">
                <a16:creationId xmlns:a16="http://schemas.microsoft.com/office/drawing/2014/main" id="{C1F35A2A-4C7E-4169-A1F1-260B56925151}"/>
              </a:ext>
            </a:extLst>
          </p:cNvPr>
          <p:cNvSpPr>
            <a:spLocks noGrp="1"/>
          </p:cNvSpPr>
          <p:nvPr>
            <p:ph idx="1"/>
          </p:nvPr>
        </p:nvSpPr>
        <p:spPr/>
        <p:txBody>
          <a:bodyPr>
            <a:normAutofit/>
          </a:bodyPr>
          <a:lstStyle/>
          <a:p>
            <a:r>
              <a:rPr lang="en-US" sz="2800" dirty="0"/>
              <a:t>Decide whether to disclose the disability.</a:t>
            </a:r>
          </a:p>
          <a:p>
            <a:r>
              <a:rPr lang="en-US" sz="2800" dirty="0"/>
              <a:t>Book an appointment with the disability office.</a:t>
            </a:r>
          </a:p>
          <a:p>
            <a:pPr lvl="1"/>
            <a:r>
              <a:rPr lang="en-US" sz="2800" i="1" u="sng" dirty="0"/>
              <a:t>Ask the right questions</a:t>
            </a:r>
          </a:p>
          <a:p>
            <a:r>
              <a:rPr lang="en-US" sz="2800" dirty="0"/>
              <a:t>Check for special programs.</a:t>
            </a:r>
          </a:p>
          <a:p>
            <a:r>
              <a:rPr lang="en-US" sz="2800" dirty="0"/>
              <a:t>Make sure paperwork is in order.</a:t>
            </a:r>
          </a:p>
          <a:p>
            <a:r>
              <a:rPr lang="en-US" sz="3200" b="1" dirty="0"/>
              <a:t>Students need to be proactive.</a:t>
            </a:r>
          </a:p>
          <a:p>
            <a:endParaRPr lang="en-US" sz="2800" b="1" dirty="0"/>
          </a:p>
        </p:txBody>
      </p:sp>
      <p:sp>
        <p:nvSpPr>
          <p:cNvPr id="4" name="Text Placeholder 3">
            <a:extLst>
              <a:ext uri="{FF2B5EF4-FFF2-40B4-BE49-F238E27FC236}">
                <a16:creationId xmlns:a16="http://schemas.microsoft.com/office/drawing/2014/main" id="{14198640-E15C-418A-B82F-027D260B01FA}"/>
              </a:ext>
            </a:extLst>
          </p:cNvPr>
          <p:cNvSpPr>
            <a:spLocks noGrp="1"/>
          </p:cNvSpPr>
          <p:nvPr>
            <p:ph type="body" sz="quarter" idx="10"/>
          </p:nvPr>
        </p:nvSpPr>
        <p:spPr/>
        <p:txBody>
          <a:bodyPr/>
          <a:lstStyle/>
          <a:p>
            <a:r>
              <a:rPr lang="en-US" dirty="0"/>
              <a:t>My recommendations</a:t>
            </a:r>
          </a:p>
        </p:txBody>
      </p:sp>
    </p:spTree>
    <p:extLst>
      <p:ext uri="{BB962C8B-B14F-4D97-AF65-F5344CB8AC3E}">
        <p14:creationId xmlns:p14="http://schemas.microsoft.com/office/powerpoint/2010/main" val="22183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A79D5-4872-4242-9A3E-98F63362D76C}"/>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9BEC12E9-F3DE-4357-A075-27084CA0CAA9}"/>
              </a:ext>
            </a:extLst>
          </p:cNvPr>
          <p:cNvSpPr>
            <a:spLocks noGrp="1"/>
          </p:cNvSpPr>
          <p:nvPr>
            <p:ph idx="1"/>
          </p:nvPr>
        </p:nvSpPr>
        <p:spPr/>
        <p:txBody>
          <a:bodyPr/>
          <a:lstStyle/>
          <a:p>
            <a:r>
              <a:rPr lang="en-US" dirty="0">
                <a:hlinkClick r:id="rId2"/>
              </a:rPr>
              <a:t>https://ca.db101.org/ca/situations/youthanddisability/education/program2g.htm#:~:text=You%20cannot%20be%20denied%20admission,%2Dcurricular%20activities%2C%20and%20housing</a:t>
            </a:r>
            <a:r>
              <a:rPr lang="en-US" dirty="0"/>
              <a:t>.</a:t>
            </a:r>
          </a:p>
          <a:p>
            <a:r>
              <a:rPr lang="en-US" dirty="0">
                <a:hlinkClick r:id="rId3"/>
              </a:rPr>
              <a:t>https://www.cappex.com/articles/applications/college-admission-for-students-with-learning-disabilities</a:t>
            </a:r>
            <a:endParaRPr lang="en-US" dirty="0"/>
          </a:p>
          <a:p>
            <a:r>
              <a:rPr lang="en-US" dirty="0">
                <a:hlinkClick r:id="rId4"/>
              </a:rPr>
              <a:t>https://www.callutheran.edu/parents-families/ferpa.html</a:t>
            </a:r>
            <a:endParaRPr lang="en-US" dirty="0"/>
          </a:p>
          <a:p>
            <a:endParaRPr lang="en-US" dirty="0"/>
          </a:p>
          <a:p>
            <a:endParaRPr lang="en-US" dirty="0"/>
          </a:p>
        </p:txBody>
      </p:sp>
      <p:sp>
        <p:nvSpPr>
          <p:cNvPr id="4" name="Text Placeholder 3">
            <a:extLst>
              <a:ext uri="{FF2B5EF4-FFF2-40B4-BE49-F238E27FC236}">
                <a16:creationId xmlns:a16="http://schemas.microsoft.com/office/drawing/2014/main" id="{152FFD70-94F7-4FFB-BFDD-DE258C87DCF1}"/>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698969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0A17A-217A-47F2-8BC3-151BF754222B}"/>
              </a:ext>
            </a:extLst>
          </p:cNvPr>
          <p:cNvSpPr>
            <a:spLocks noGrp="1"/>
          </p:cNvSpPr>
          <p:nvPr>
            <p:ph type="ctrTitle"/>
          </p:nvPr>
        </p:nvSpPr>
        <p:spPr/>
        <p:txBody>
          <a:bodyPr/>
          <a:lstStyle/>
          <a:p>
            <a:r>
              <a:rPr lang="en-US" dirty="0"/>
              <a:t>Questions?</a:t>
            </a:r>
          </a:p>
        </p:txBody>
      </p:sp>
      <p:sp>
        <p:nvSpPr>
          <p:cNvPr id="6" name="Subtitle 5">
            <a:extLst>
              <a:ext uri="{FF2B5EF4-FFF2-40B4-BE49-F238E27FC236}">
                <a16:creationId xmlns:a16="http://schemas.microsoft.com/office/drawing/2014/main" id="{9D7A179D-88C5-4260-8E77-DD395269DBE8}"/>
              </a:ext>
            </a:extLst>
          </p:cNvPr>
          <p:cNvSpPr>
            <a:spLocks noGrp="1"/>
          </p:cNvSpPr>
          <p:nvPr>
            <p:ph type="subTitle" idx="1"/>
          </p:nvPr>
        </p:nvSpPr>
        <p:spPr/>
        <p:txBody>
          <a:bodyPr>
            <a:normAutofit/>
          </a:bodyPr>
          <a:lstStyle/>
          <a:p>
            <a:r>
              <a:rPr lang="en-US" b="1" dirty="0"/>
              <a:t>Diana Hernández Banderas</a:t>
            </a:r>
          </a:p>
          <a:p>
            <a:r>
              <a:rPr lang="en-US" dirty="0"/>
              <a:t>dehernan@CalLutheran.edu</a:t>
            </a:r>
          </a:p>
          <a:p>
            <a:r>
              <a:rPr lang="en-US" dirty="0"/>
              <a:t>(805) 493-3143</a:t>
            </a:r>
          </a:p>
        </p:txBody>
      </p:sp>
    </p:spTree>
    <p:extLst>
      <p:ext uri="{BB962C8B-B14F-4D97-AF65-F5344CB8AC3E}">
        <p14:creationId xmlns:p14="http://schemas.microsoft.com/office/powerpoint/2010/main" val="298445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78FC9-B6A2-48A6-A676-67DE3F1C7333}"/>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082C7439-7F51-432F-883F-DCBAA474C7A8}"/>
              </a:ext>
            </a:extLst>
          </p:cNvPr>
          <p:cNvSpPr>
            <a:spLocks noGrp="1"/>
          </p:cNvSpPr>
          <p:nvPr>
            <p:ph idx="1"/>
          </p:nvPr>
        </p:nvSpPr>
        <p:spPr/>
        <p:txBody>
          <a:bodyPr>
            <a:normAutofit/>
          </a:bodyPr>
          <a:lstStyle/>
          <a:p>
            <a:r>
              <a:rPr lang="en-US" sz="3200" dirty="0"/>
              <a:t>Foundation</a:t>
            </a:r>
          </a:p>
          <a:p>
            <a:pPr lvl="1"/>
            <a:r>
              <a:rPr lang="en-US" sz="3200" dirty="0"/>
              <a:t>Important laws</a:t>
            </a:r>
          </a:p>
          <a:p>
            <a:r>
              <a:rPr lang="en-US" sz="3200" dirty="0"/>
              <a:t>Key Takeaways</a:t>
            </a:r>
          </a:p>
          <a:p>
            <a:r>
              <a:rPr lang="en-US" sz="3200" dirty="0"/>
              <a:t>Types of Services</a:t>
            </a:r>
          </a:p>
          <a:p>
            <a:r>
              <a:rPr lang="en-US" sz="3200" dirty="0"/>
              <a:t>Getting Started</a:t>
            </a:r>
          </a:p>
        </p:txBody>
      </p:sp>
      <p:sp>
        <p:nvSpPr>
          <p:cNvPr id="6" name="Text Placeholder 5">
            <a:extLst>
              <a:ext uri="{FF2B5EF4-FFF2-40B4-BE49-F238E27FC236}">
                <a16:creationId xmlns:a16="http://schemas.microsoft.com/office/drawing/2014/main" id="{C3B129EA-F11F-468D-8671-029CCB942D24}"/>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34773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8D274-C941-462C-8705-CD5FE4ED156F}"/>
              </a:ext>
            </a:extLst>
          </p:cNvPr>
          <p:cNvSpPr>
            <a:spLocks noGrp="1"/>
          </p:cNvSpPr>
          <p:nvPr>
            <p:ph type="title"/>
          </p:nvPr>
        </p:nvSpPr>
        <p:spPr/>
        <p:txBody>
          <a:bodyPr/>
          <a:lstStyle/>
          <a:p>
            <a:r>
              <a:rPr lang="en-US" dirty="0"/>
              <a:t>Important laws to know</a:t>
            </a:r>
          </a:p>
        </p:txBody>
      </p:sp>
      <p:sp>
        <p:nvSpPr>
          <p:cNvPr id="3" name="Content Placeholder 2">
            <a:extLst>
              <a:ext uri="{FF2B5EF4-FFF2-40B4-BE49-F238E27FC236}">
                <a16:creationId xmlns:a16="http://schemas.microsoft.com/office/drawing/2014/main" id="{50907F8E-E8C4-403B-9DC7-AA2D91512A09}"/>
              </a:ext>
            </a:extLst>
          </p:cNvPr>
          <p:cNvSpPr>
            <a:spLocks noGrp="1"/>
          </p:cNvSpPr>
          <p:nvPr>
            <p:ph idx="1"/>
          </p:nvPr>
        </p:nvSpPr>
        <p:spPr>
          <a:xfrm>
            <a:off x="609600" y="2048257"/>
            <a:ext cx="10972800" cy="3707084"/>
          </a:xfrm>
        </p:spPr>
        <p:txBody>
          <a:bodyPr>
            <a:normAutofit lnSpcReduction="10000"/>
          </a:bodyPr>
          <a:lstStyle/>
          <a:p>
            <a:r>
              <a:rPr lang="en-US" b="1" dirty="0"/>
              <a:t>Section 504</a:t>
            </a:r>
          </a:p>
          <a:p>
            <a:pPr lvl="1"/>
            <a:r>
              <a:rPr lang="en-US" dirty="0"/>
              <a:t>Any school that gets federal funding must make sure that students with disabilities are not excluded</a:t>
            </a:r>
          </a:p>
          <a:p>
            <a:pPr lvl="1"/>
            <a:r>
              <a:rPr lang="en-US" dirty="0"/>
              <a:t>Must provide appropriate supports and accommodations </a:t>
            </a:r>
          </a:p>
          <a:p>
            <a:pPr lvl="1"/>
            <a:endParaRPr lang="en-US" b="1" dirty="0"/>
          </a:p>
          <a:p>
            <a:r>
              <a:rPr lang="en-US" b="1" dirty="0"/>
              <a:t>Americans with Disabilities Act</a:t>
            </a:r>
          </a:p>
          <a:p>
            <a:pPr lvl="1"/>
            <a:r>
              <a:rPr lang="en-US" dirty="0"/>
              <a:t>Also applies to schools that don’t receive federal funding.</a:t>
            </a:r>
          </a:p>
          <a:p>
            <a:pPr lvl="1"/>
            <a:endParaRPr lang="en-US" dirty="0"/>
          </a:p>
          <a:p>
            <a:r>
              <a:rPr lang="en-US" b="1" dirty="0"/>
              <a:t>The Family Educational Rights and Privacy Act (FERPA)</a:t>
            </a:r>
          </a:p>
          <a:p>
            <a:pPr lvl="1"/>
            <a:r>
              <a:rPr lang="en-US" dirty="0"/>
              <a:t>Allows students the right to inspect their education records </a:t>
            </a:r>
          </a:p>
          <a:p>
            <a:pPr lvl="1"/>
            <a:r>
              <a:rPr lang="en-US" dirty="0"/>
              <a:t>Colleges and universities will maintain the confidentiality of those records</a:t>
            </a:r>
          </a:p>
          <a:p>
            <a:pPr lvl="2"/>
            <a:r>
              <a:rPr lang="en-US" dirty="0"/>
              <a:t>The institution will not disclose information from those records without the student's written consent</a:t>
            </a:r>
          </a:p>
          <a:p>
            <a:pPr lvl="2"/>
            <a:r>
              <a:rPr lang="en-US" dirty="0"/>
              <a:t>Exceptions include cases of emergency and personal safety, and to notify parents of changes in their student's academic standing</a:t>
            </a:r>
          </a:p>
        </p:txBody>
      </p:sp>
      <p:sp>
        <p:nvSpPr>
          <p:cNvPr id="4" name="Text Placeholder 3">
            <a:extLst>
              <a:ext uri="{FF2B5EF4-FFF2-40B4-BE49-F238E27FC236}">
                <a16:creationId xmlns:a16="http://schemas.microsoft.com/office/drawing/2014/main" id="{0A43003B-5660-4BC1-9D1A-548897FE84BF}"/>
              </a:ext>
            </a:extLst>
          </p:cNvPr>
          <p:cNvSpPr>
            <a:spLocks noGrp="1"/>
          </p:cNvSpPr>
          <p:nvPr>
            <p:ph type="body" sz="quarter" idx="10"/>
          </p:nvPr>
        </p:nvSpPr>
        <p:spPr/>
        <p:txBody>
          <a:bodyPr/>
          <a:lstStyle/>
          <a:p>
            <a:r>
              <a:rPr lang="en-US" dirty="0"/>
              <a:t>Section 504, Americans with Disabilities Act, </a:t>
            </a:r>
            <a:r>
              <a:rPr lang="en-US" i="0" dirty="0"/>
              <a:t>The Family Educational Rights and Privacy Act</a:t>
            </a:r>
          </a:p>
        </p:txBody>
      </p:sp>
    </p:spTree>
    <p:extLst>
      <p:ext uri="{BB962C8B-B14F-4D97-AF65-F5344CB8AC3E}">
        <p14:creationId xmlns:p14="http://schemas.microsoft.com/office/powerpoint/2010/main" val="304504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C6D69-F151-4390-BA37-23C5A48C4C66}"/>
              </a:ext>
            </a:extLst>
          </p:cNvPr>
          <p:cNvSpPr>
            <a:spLocks noGrp="1"/>
          </p:cNvSpPr>
          <p:nvPr>
            <p:ph type="title"/>
          </p:nvPr>
        </p:nvSpPr>
        <p:spPr/>
        <p:txBody>
          <a:bodyPr/>
          <a:lstStyle/>
          <a:p>
            <a:r>
              <a:rPr lang="en-US" dirty="0"/>
              <a:t>Key Takeaways</a:t>
            </a:r>
          </a:p>
        </p:txBody>
      </p:sp>
      <p:sp>
        <p:nvSpPr>
          <p:cNvPr id="3" name="Text Placeholder 2">
            <a:extLst>
              <a:ext uri="{FF2B5EF4-FFF2-40B4-BE49-F238E27FC236}">
                <a16:creationId xmlns:a16="http://schemas.microsoft.com/office/drawing/2014/main" id="{666DBA9E-9D96-46D4-A07C-DA52359C9424}"/>
              </a:ext>
            </a:extLst>
          </p:cNvPr>
          <p:cNvSpPr>
            <a:spLocks noGrp="1"/>
          </p:cNvSpPr>
          <p:nvPr>
            <p:ph type="body" idx="1"/>
          </p:nvPr>
        </p:nvSpPr>
        <p:spPr/>
        <p:txBody>
          <a:bodyPr/>
          <a:lstStyle/>
          <a:p>
            <a:endParaRPr lang="en-US" dirty="0"/>
          </a:p>
        </p:txBody>
      </p:sp>
      <p:sp>
        <p:nvSpPr>
          <p:cNvPr id="4" name="Text Placeholder 3">
            <a:extLst>
              <a:ext uri="{FF2B5EF4-FFF2-40B4-BE49-F238E27FC236}">
                <a16:creationId xmlns:a16="http://schemas.microsoft.com/office/drawing/2014/main" id="{6CE34A81-02D6-41EE-BBA2-083457A42E9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937538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5800-2F77-4733-BF53-AFAA190795DD}"/>
              </a:ext>
            </a:extLst>
          </p:cNvPr>
          <p:cNvSpPr>
            <a:spLocks noGrp="1"/>
          </p:cNvSpPr>
          <p:nvPr>
            <p:ph type="title"/>
          </p:nvPr>
        </p:nvSpPr>
        <p:spPr/>
        <p:txBody>
          <a:bodyPr/>
          <a:lstStyle/>
          <a:p>
            <a:r>
              <a:rPr lang="en-US" dirty="0"/>
              <a:t>You cannot be denied admission because of a disability.</a:t>
            </a:r>
            <a:br>
              <a:rPr lang="en-US" dirty="0"/>
            </a:br>
            <a:endParaRPr lang="en-US" dirty="0"/>
          </a:p>
        </p:txBody>
      </p:sp>
      <p:sp>
        <p:nvSpPr>
          <p:cNvPr id="4" name="Text Placeholder 3">
            <a:extLst>
              <a:ext uri="{FF2B5EF4-FFF2-40B4-BE49-F238E27FC236}">
                <a16:creationId xmlns:a16="http://schemas.microsoft.com/office/drawing/2014/main" id="{7DA75165-E674-4234-97B7-D29EBE149767}"/>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57907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D216-10DE-4396-879A-0BECF10A280B}"/>
              </a:ext>
            </a:extLst>
          </p:cNvPr>
          <p:cNvSpPr>
            <a:spLocks noGrp="1"/>
          </p:cNvSpPr>
          <p:nvPr>
            <p:ph type="title"/>
          </p:nvPr>
        </p:nvSpPr>
        <p:spPr/>
        <p:txBody>
          <a:bodyPr/>
          <a:lstStyle/>
          <a:p>
            <a:r>
              <a:rPr lang="en-US" dirty="0"/>
              <a:t>You do not have to tell the school about your disability, but you do have to tell them if you want accommodations.</a:t>
            </a:r>
            <a:br>
              <a:rPr lang="en-US" dirty="0"/>
            </a:br>
            <a:endParaRPr lang="en-US" dirty="0"/>
          </a:p>
        </p:txBody>
      </p:sp>
      <p:sp>
        <p:nvSpPr>
          <p:cNvPr id="4" name="Text Placeholder 3">
            <a:extLst>
              <a:ext uri="{FF2B5EF4-FFF2-40B4-BE49-F238E27FC236}">
                <a16:creationId xmlns:a16="http://schemas.microsoft.com/office/drawing/2014/main" id="{DB1795B7-DC9E-4331-AB59-EC6FD276F1F9}"/>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92674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8E630-EBE3-40D5-B065-1C92B3C593F9}"/>
              </a:ext>
            </a:extLst>
          </p:cNvPr>
          <p:cNvSpPr>
            <a:spLocks noGrp="1"/>
          </p:cNvSpPr>
          <p:nvPr>
            <p:ph type="title"/>
          </p:nvPr>
        </p:nvSpPr>
        <p:spPr/>
        <p:txBody>
          <a:bodyPr/>
          <a:lstStyle/>
          <a:p>
            <a:r>
              <a:rPr lang="en-US" dirty="0"/>
              <a:t>Your school has to provide accommodations for all classes, on-campus or school-sponsored extra-curricular activities, and housing.</a:t>
            </a:r>
            <a:br>
              <a:rPr lang="en-US" dirty="0"/>
            </a:br>
            <a:endParaRPr lang="en-US" dirty="0"/>
          </a:p>
        </p:txBody>
      </p:sp>
      <p:sp>
        <p:nvSpPr>
          <p:cNvPr id="4" name="Text Placeholder 3">
            <a:extLst>
              <a:ext uri="{FF2B5EF4-FFF2-40B4-BE49-F238E27FC236}">
                <a16:creationId xmlns:a16="http://schemas.microsoft.com/office/drawing/2014/main" id="{A86F2C37-132F-4D39-8A9F-1945B980FBE5}"/>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16461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F887-A4BE-4D74-A726-ED69FF934EBE}"/>
              </a:ext>
            </a:extLst>
          </p:cNvPr>
          <p:cNvSpPr>
            <a:spLocks noGrp="1"/>
          </p:cNvSpPr>
          <p:nvPr>
            <p:ph type="title"/>
          </p:nvPr>
        </p:nvSpPr>
        <p:spPr/>
        <p:txBody>
          <a:bodyPr/>
          <a:lstStyle/>
          <a:p>
            <a:r>
              <a:rPr lang="en-US" dirty="0"/>
              <a:t>Your school may require you to provide documentation of your disability in order to get accommodations.</a:t>
            </a:r>
            <a:br>
              <a:rPr lang="en-US" dirty="0"/>
            </a:br>
            <a:endParaRPr lang="en-US" dirty="0"/>
          </a:p>
        </p:txBody>
      </p:sp>
      <p:sp>
        <p:nvSpPr>
          <p:cNvPr id="4" name="Text Placeholder 3">
            <a:extLst>
              <a:ext uri="{FF2B5EF4-FFF2-40B4-BE49-F238E27FC236}">
                <a16:creationId xmlns:a16="http://schemas.microsoft.com/office/drawing/2014/main" id="{EB4177B0-658C-43CF-BB9B-15AE85986B1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180184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E0A7B-9C79-43A7-A3BA-E4FC095A7B5C}"/>
              </a:ext>
            </a:extLst>
          </p:cNvPr>
          <p:cNvSpPr>
            <a:spLocks noGrp="1"/>
          </p:cNvSpPr>
          <p:nvPr>
            <p:ph type="title"/>
          </p:nvPr>
        </p:nvSpPr>
        <p:spPr/>
        <p:txBody>
          <a:bodyPr/>
          <a:lstStyle/>
          <a:p>
            <a:r>
              <a:rPr lang="en-US" dirty="0"/>
              <a:t>Accommodations and any other adjustments are made depending on your disability and needs. </a:t>
            </a:r>
          </a:p>
        </p:txBody>
      </p:sp>
      <p:sp>
        <p:nvSpPr>
          <p:cNvPr id="4" name="Text Placeholder 3">
            <a:extLst>
              <a:ext uri="{FF2B5EF4-FFF2-40B4-BE49-F238E27FC236}">
                <a16:creationId xmlns:a16="http://schemas.microsoft.com/office/drawing/2014/main" id="{AA46D69B-262F-4CFD-88C9-8F7BB5E73CB9}"/>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15185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chor="t">
        <a:noAutofit/>
      </a:bodyPr>
      <a:lstStyle>
        <a:defPPr>
          <a:defRPr sz="2000" b="1" i="1" dirty="0" smtClean="0">
            <a:solidFill>
              <a:srgbClr val="6A4C92"/>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Presentation1" id="{34EF89D3-B9D3-478F-8064-E739088CE16E}" vid="{163B2181-0561-4AB7-852A-33053783D9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CLU-PowerPoint-Template-Widescreen</Template>
  <TotalTime>273</TotalTime>
  <Words>987</Words>
  <Application>Microsoft Office PowerPoint</Application>
  <PresentationFormat>Widescreen</PresentationFormat>
  <Paragraphs>101</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vt:lpstr>
      <vt:lpstr>Office Theme</vt:lpstr>
      <vt:lpstr>Successful Transition to College for Students with Learning Differences</vt:lpstr>
      <vt:lpstr>Overview</vt:lpstr>
      <vt:lpstr>Important laws to know</vt:lpstr>
      <vt:lpstr>Key Takeaways</vt:lpstr>
      <vt:lpstr>You cannot be denied admission because of a disability. </vt:lpstr>
      <vt:lpstr>You do not have to tell the school about your disability, but you do have to tell them if you want accommodations. </vt:lpstr>
      <vt:lpstr>Your school has to provide accommodations for all classes, on-campus or school-sponsored extra-curricular activities, and housing. </vt:lpstr>
      <vt:lpstr>Your school may require you to provide documentation of your disability in order to get accommodations. </vt:lpstr>
      <vt:lpstr>Accommodations and any other adjustments are made depending on your disability and needs. </vt:lpstr>
      <vt:lpstr>You cannot be charged extra for academic adjustments, programs, or activities that are available to students without disabilities. </vt:lpstr>
      <vt:lpstr>Most schools have a Disability Services Office (it may have a different name). Go to it to deal with any issues, such as getting accommodations, academic adjustments, or any instances of discrimination</vt:lpstr>
      <vt:lpstr>What services can you receive?</vt:lpstr>
      <vt:lpstr>What does this all mean for you?</vt:lpstr>
      <vt:lpstr>Things to think about/consider</vt:lpstr>
      <vt:lpstr>Sources</vt:lpstr>
      <vt:lpstr>Questions?</vt:lpstr>
    </vt:vector>
  </TitlesOfParts>
  <Company>California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Hernandez, Diana</dc:creator>
  <cp:lastModifiedBy>Hernandez, Diana</cp:lastModifiedBy>
  <cp:revision>22</cp:revision>
  <dcterms:created xsi:type="dcterms:W3CDTF">2020-07-13T20:29:51Z</dcterms:created>
  <dcterms:modified xsi:type="dcterms:W3CDTF">2023-03-29T00:34:26Z</dcterms:modified>
</cp:coreProperties>
</file>